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81" r:id="rId10"/>
  </p:sldIdLst>
  <p:sldSz cx="12190413" cy="6859588"/>
  <p:notesSz cx="11733213" cy="6400800"/>
  <p:defaultTextStyle>
    <a:defPPr>
      <a:defRPr lang="de-DE"/>
    </a:defPPr>
    <a:lvl1pPr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47688" indent="-90488"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96963" indent="-182563"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646238" indent="-274638"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193925" indent="-365125"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8989"/>
    <a:srgbClr val="FA6414"/>
    <a:srgbClr val="DDDDDD"/>
    <a:srgbClr val="666699"/>
    <a:srgbClr val="D06516"/>
    <a:srgbClr val="D37016"/>
    <a:srgbClr val="CE602B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516" y="-90"/>
      </p:cViewPr>
      <p:guideLst>
        <p:guide orient="horz" pos="1110"/>
        <p:guide orient="horz" pos="2863"/>
        <p:guide orient="horz" pos="4071"/>
        <p:guide orient="horz" pos="4232"/>
        <p:guide pos="2496"/>
        <p:guide pos="1452"/>
        <p:guide pos="3459"/>
        <p:guide pos="7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84763" cy="320675"/>
          </a:xfrm>
          <a:prstGeom prst="rect">
            <a:avLst/>
          </a:prstGeom>
        </p:spPr>
        <p:txBody>
          <a:bodyPr vert="horz" lIns="49012" tIns="24506" rIns="49012" bIns="24506" rtlCol="0"/>
          <a:lstStyle>
            <a:lvl1pPr algn="l" defTabSz="1097737" fontAlgn="auto">
              <a:spcBef>
                <a:spcPts val="0"/>
              </a:spcBef>
              <a:spcAft>
                <a:spcPts val="0"/>
              </a:spcAft>
              <a:defRPr sz="6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6646863" y="0"/>
            <a:ext cx="5083175" cy="320675"/>
          </a:xfrm>
          <a:prstGeom prst="rect">
            <a:avLst/>
          </a:prstGeom>
        </p:spPr>
        <p:txBody>
          <a:bodyPr vert="horz" wrap="square" lIns="49012" tIns="24506" rIns="49012" bIns="24506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6546C05B-A4AD-450C-8BCF-083949C66CA4}" type="datetimeFigureOut">
              <a:rPr lang="de-DE" altLang="de-DE"/>
              <a:pPr/>
              <a:t>12.04.2016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080125"/>
            <a:ext cx="5084763" cy="319088"/>
          </a:xfrm>
          <a:prstGeom prst="rect">
            <a:avLst/>
          </a:prstGeom>
        </p:spPr>
        <p:txBody>
          <a:bodyPr vert="horz" lIns="49012" tIns="24506" rIns="49012" bIns="24506" rtlCol="0" anchor="b"/>
          <a:lstStyle>
            <a:lvl1pPr algn="l" defTabSz="1097737" fontAlgn="auto">
              <a:spcBef>
                <a:spcPts val="0"/>
              </a:spcBef>
              <a:spcAft>
                <a:spcPts val="0"/>
              </a:spcAft>
              <a:defRPr sz="6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646863" y="6080125"/>
            <a:ext cx="5083175" cy="319088"/>
          </a:xfrm>
          <a:prstGeom prst="rect">
            <a:avLst/>
          </a:prstGeom>
        </p:spPr>
        <p:txBody>
          <a:bodyPr vert="horz" wrap="square" lIns="49012" tIns="24506" rIns="49012" bIns="24506" numCol="1" anchor="b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2C91D248-2C26-40F6-9DAD-40944C10F0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82104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84763" cy="320675"/>
          </a:xfrm>
          <a:prstGeom prst="rect">
            <a:avLst/>
          </a:prstGeom>
        </p:spPr>
        <p:txBody>
          <a:bodyPr vert="horz" lIns="113888" tIns="56944" rIns="113888" bIns="56944" rtlCol="0"/>
          <a:lstStyle>
            <a:lvl1pPr algn="l" defTabSz="1097737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646863" y="0"/>
            <a:ext cx="5083175" cy="320675"/>
          </a:xfrm>
          <a:prstGeom prst="rect">
            <a:avLst/>
          </a:prstGeom>
        </p:spPr>
        <p:txBody>
          <a:bodyPr vert="horz" wrap="square" lIns="113888" tIns="56944" rIns="113888" bIns="56944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B8D915F-E1C4-46D0-8BD5-16FFE22784BD}" type="datetimeFigureOut">
              <a:rPr lang="de-DE" altLang="de-DE"/>
              <a:pPr/>
              <a:t>12.04.2016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35388" y="481013"/>
            <a:ext cx="426243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3888" tIns="56944" rIns="113888" bIns="5694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73163" y="3040063"/>
            <a:ext cx="9386887" cy="2881312"/>
          </a:xfrm>
          <a:prstGeom prst="rect">
            <a:avLst/>
          </a:prstGeom>
        </p:spPr>
        <p:txBody>
          <a:bodyPr vert="horz" wrap="square" lIns="113888" tIns="56944" rIns="113888" bIns="56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080125"/>
            <a:ext cx="5084763" cy="319088"/>
          </a:xfrm>
          <a:prstGeom prst="rect">
            <a:avLst/>
          </a:prstGeom>
        </p:spPr>
        <p:txBody>
          <a:bodyPr vert="horz" lIns="113888" tIns="56944" rIns="113888" bIns="56944" rtlCol="0" anchor="b"/>
          <a:lstStyle>
            <a:lvl1pPr algn="l" defTabSz="1097737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646863" y="6080125"/>
            <a:ext cx="5083175" cy="319088"/>
          </a:xfrm>
          <a:prstGeom prst="rect">
            <a:avLst/>
          </a:prstGeom>
        </p:spPr>
        <p:txBody>
          <a:bodyPr vert="horz" wrap="square" lIns="113888" tIns="56944" rIns="113888" bIns="56944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E2B116F5-366F-44B7-8361-95ADB40B6C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757045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547688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96963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46238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193925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744343" algn="l" defTabSz="10977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3212" algn="l" defTabSz="10977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2080" algn="l" defTabSz="10977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90949" algn="l" defTabSz="10977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5632" y="2130919"/>
            <a:ext cx="10979149" cy="14703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  <a:lvl2pPr marL="54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4A329C-D5CD-4B46-B737-5A523F1996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40570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7B802-DF89-4E81-B061-8671FD1173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4572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206" y="4407921"/>
            <a:ext cx="10980000" cy="1362390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5206" y="2907388"/>
            <a:ext cx="10980000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898989"/>
                </a:solidFill>
                <a:latin typeface="Open Sans"/>
                <a:cs typeface="Open Sans"/>
              </a:defRPr>
            </a:lvl1pPr>
            <a:lvl2pPr marL="5488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7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54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43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3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20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0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02AB1-4BB9-42DB-8ADB-36427A07FA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33031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522" y="1600571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Open Sans"/>
                <a:cs typeface="Open Sans"/>
              </a:defRPr>
            </a:lvl1pPr>
            <a:lvl2pPr>
              <a:defRPr sz="2900">
                <a:latin typeface="Open Sans"/>
                <a:cs typeface="Open Sans"/>
              </a:defRPr>
            </a:lvl2pPr>
            <a:lvl3pPr>
              <a:defRPr sz="2400">
                <a:latin typeface="Open Sans"/>
                <a:cs typeface="Open Sans"/>
              </a:defRPr>
            </a:lvl3pPr>
            <a:lvl4pPr>
              <a:defRPr sz="2200">
                <a:latin typeface="Open Sans"/>
                <a:cs typeface="Open Sans"/>
              </a:defRPr>
            </a:lvl4pPr>
            <a:lvl5pPr>
              <a:defRPr sz="2200">
                <a:latin typeface="Open Sans"/>
                <a:cs typeface="Open Sans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6794" y="1600571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Open Sans"/>
                <a:cs typeface="Open Sans"/>
              </a:defRPr>
            </a:lvl1pPr>
            <a:lvl2pPr>
              <a:defRPr sz="2900">
                <a:latin typeface="Open Sans"/>
                <a:cs typeface="Open Sans"/>
              </a:defRPr>
            </a:lvl2pPr>
            <a:lvl3pPr>
              <a:defRPr sz="2400">
                <a:latin typeface="Open Sans"/>
                <a:cs typeface="Open Sans"/>
              </a:defRPr>
            </a:lvl3pPr>
            <a:lvl4pPr>
              <a:defRPr sz="2200">
                <a:latin typeface="Open Sans"/>
                <a:cs typeface="Open Sans"/>
              </a:defRPr>
            </a:lvl4pPr>
            <a:lvl5pPr>
              <a:defRPr sz="2200">
                <a:latin typeface="Open Sans"/>
                <a:cs typeface="Open Sans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814FBD-5DE7-48A9-A1D8-A8F248282A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12844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>
                <a:latin typeface="Open Sans"/>
                <a:cs typeface="Open Sans"/>
              </a:defRPr>
            </a:lvl1pPr>
            <a:lvl2pPr marL="548869" indent="0">
              <a:buNone/>
              <a:defRPr sz="2400" b="1"/>
            </a:lvl2pPr>
            <a:lvl3pPr marL="1097737" indent="0">
              <a:buNone/>
              <a:defRPr sz="2200" b="1"/>
            </a:lvl3pPr>
            <a:lvl4pPr marL="1646606" indent="0">
              <a:buNone/>
              <a:defRPr sz="1900" b="1"/>
            </a:lvl4pPr>
            <a:lvl5pPr marL="2195474" indent="0">
              <a:buNone/>
              <a:defRPr sz="1900" b="1"/>
            </a:lvl5pPr>
            <a:lvl6pPr marL="2744343" indent="0">
              <a:buNone/>
              <a:defRPr sz="1900" b="1"/>
            </a:lvl6pPr>
            <a:lvl7pPr marL="3293212" indent="0">
              <a:buNone/>
              <a:defRPr sz="1900" b="1"/>
            </a:lvl7pPr>
            <a:lvl8pPr marL="3842080" indent="0">
              <a:buNone/>
              <a:defRPr sz="1900" b="1"/>
            </a:lvl8pPr>
            <a:lvl9pPr marL="4390949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Open Sans"/>
                <a:cs typeface="Open Sans"/>
              </a:defRPr>
            </a:lvl1pPr>
            <a:lvl2pPr>
              <a:defRPr sz="2400">
                <a:latin typeface="Open Sans"/>
                <a:cs typeface="Open Sans"/>
              </a:defRPr>
            </a:lvl2pPr>
            <a:lvl3pPr>
              <a:defRPr sz="2200">
                <a:latin typeface="Open Sans"/>
                <a:cs typeface="Open Sans"/>
              </a:defRPr>
            </a:lvl3pPr>
            <a:lvl4pPr>
              <a:defRPr sz="1900">
                <a:latin typeface="Open Sans"/>
                <a:cs typeface="Open Sans"/>
              </a:defRPr>
            </a:lvl4pPr>
            <a:lvl5pPr>
              <a:defRPr sz="1900">
                <a:latin typeface="Open Sans"/>
                <a:cs typeface="Open Sans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>
                <a:latin typeface="Open Sans"/>
                <a:cs typeface="Open Sans"/>
              </a:defRPr>
            </a:lvl1pPr>
            <a:lvl2pPr marL="548869" indent="0">
              <a:buNone/>
              <a:defRPr sz="2400" b="1"/>
            </a:lvl2pPr>
            <a:lvl3pPr marL="1097737" indent="0">
              <a:buNone/>
              <a:defRPr sz="2200" b="1"/>
            </a:lvl3pPr>
            <a:lvl4pPr marL="1646606" indent="0">
              <a:buNone/>
              <a:defRPr sz="1900" b="1"/>
            </a:lvl4pPr>
            <a:lvl5pPr marL="2195474" indent="0">
              <a:buNone/>
              <a:defRPr sz="1900" b="1"/>
            </a:lvl5pPr>
            <a:lvl6pPr marL="2744343" indent="0">
              <a:buNone/>
              <a:defRPr sz="1900" b="1"/>
            </a:lvl6pPr>
            <a:lvl7pPr marL="3293212" indent="0">
              <a:buNone/>
              <a:defRPr sz="1900" b="1"/>
            </a:lvl7pPr>
            <a:lvl8pPr marL="3842080" indent="0">
              <a:buNone/>
              <a:defRPr sz="1900" b="1"/>
            </a:lvl8pPr>
            <a:lvl9pPr marL="4390949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Open Sans"/>
                <a:cs typeface="Open Sans"/>
              </a:defRPr>
            </a:lvl1pPr>
            <a:lvl2pPr>
              <a:defRPr sz="2400">
                <a:latin typeface="Open Sans"/>
                <a:cs typeface="Open Sans"/>
              </a:defRPr>
            </a:lvl2pPr>
            <a:lvl3pPr>
              <a:defRPr sz="2200">
                <a:latin typeface="Open Sans"/>
                <a:cs typeface="Open Sans"/>
              </a:defRPr>
            </a:lvl3pPr>
            <a:lvl4pPr>
              <a:defRPr sz="1900">
                <a:latin typeface="Open Sans"/>
                <a:cs typeface="Open Sans"/>
              </a:defRPr>
            </a:lvl4pPr>
            <a:lvl5pPr>
              <a:defRPr sz="1900">
                <a:latin typeface="Open Sans"/>
                <a:cs typeface="Open Sans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2EE436-A832-471C-A868-CD6BA67A73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6664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642F36-FC98-4F11-9CD0-DD2256FAE3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92789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114" y="273115"/>
            <a:ext cx="6814779" cy="5854468"/>
          </a:xfrm>
          <a:prstGeom prst="rect">
            <a:avLst/>
          </a:prstGeom>
        </p:spPr>
        <p:txBody>
          <a:bodyPr/>
          <a:lstStyle>
            <a:lvl1pPr>
              <a:defRPr sz="3800">
                <a:latin typeface="Open Sans"/>
                <a:cs typeface="Open Sans"/>
              </a:defRPr>
            </a:lvl1pPr>
            <a:lvl2pPr>
              <a:defRPr sz="3400">
                <a:latin typeface="Open Sans"/>
                <a:cs typeface="Open Sans"/>
              </a:defRPr>
            </a:lvl2pPr>
            <a:lvl3pPr>
              <a:defRPr sz="2900">
                <a:latin typeface="Open Sans"/>
                <a:cs typeface="Open Sans"/>
              </a:defRPr>
            </a:lvl3pPr>
            <a:lvl4pPr>
              <a:defRPr sz="2400">
                <a:latin typeface="Open Sans"/>
                <a:cs typeface="Open Sans"/>
              </a:defRPr>
            </a:lvl4pPr>
            <a:lvl5pPr>
              <a:defRPr sz="2400">
                <a:latin typeface="Open Sans"/>
                <a:cs typeface="Open San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Open Sans"/>
                <a:cs typeface="Open Sans"/>
              </a:defRPr>
            </a:lvl1pPr>
            <a:lvl2pPr marL="548869" indent="0">
              <a:buNone/>
              <a:defRPr sz="1400"/>
            </a:lvl2pPr>
            <a:lvl3pPr marL="1097737" indent="0">
              <a:buNone/>
              <a:defRPr sz="1200"/>
            </a:lvl3pPr>
            <a:lvl4pPr marL="1646606" indent="0">
              <a:buNone/>
              <a:defRPr sz="1100"/>
            </a:lvl4pPr>
            <a:lvl5pPr marL="2195474" indent="0">
              <a:buNone/>
              <a:defRPr sz="1100"/>
            </a:lvl5pPr>
            <a:lvl6pPr marL="2744343" indent="0">
              <a:buNone/>
              <a:defRPr sz="1100"/>
            </a:lvl6pPr>
            <a:lvl7pPr marL="3293212" indent="0">
              <a:buNone/>
              <a:defRPr sz="1100"/>
            </a:lvl7pPr>
            <a:lvl8pPr marL="3842080" indent="0">
              <a:buNone/>
              <a:defRPr sz="1100"/>
            </a:lvl8pPr>
            <a:lvl9pPr marL="4390949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78C096-D469-4F30-B259-4CD8E60CF48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86566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Open Sans"/>
                <a:cs typeface="Open San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latin typeface="Open Sans"/>
                <a:cs typeface="Open Sans"/>
              </a:defRPr>
            </a:lvl1pPr>
            <a:lvl2pPr marL="548869" indent="0">
              <a:buNone/>
              <a:defRPr sz="3400"/>
            </a:lvl2pPr>
            <a:lvl3pPr marL="1097737" indent="0">
              <a:buNone/>
              <a:defRPr sz="2900"/>
            </a:lvl3pPr>
            <a:lvl4pPr marL="1646606" indent="0">
              <a:buNone/>
              <a:defRPr sz="2400"/>
            </a:lvl4pPr>
            <a:lvl5pPr marL="2195474" indent="0">
              <a:buNone/>
              <a:defRPr sz="2400"/>
            </a:lvl5pPr>
            <a:lvl6pPr marL="2744343" indent="0">
              <a:buNone/>
              <a:defRPr sz="2400"/>
            </a:lvl6pPr>
            <a:lvl7pPr marL="3293212" indent="0">
              <a:buNone/>
              <a:defRPr sz="2400"/>
            </a:lvl7pPr>
            <a:lvl8pPr marL="3842080" indent="0">
              <a:buNone/>
              <a:defRPr sz="2400"/>
            </a:lvl8pPr>
            <a:lvl9pPr marL="4390949" indent="0">
              <a:buNone/>
              <a:defRPr sz="24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Open Sans"/>
                <a:cs typeface="Open Sans"/>
              </a:defRPr>
            </a:lvl1pPr>
            <a:lvl2pPr marL="548869" indent="0">
              <a:buNone/>
              <a:defRPr sz="1400"/>
            </a:lvl2pPr>
            <a:lvl3pPr marL="1097737" indent="0">
              <a:buNone/>
              <a:defRPr sz="1200"/>
            </a:lvl3pPr>
            <a:lvl4pPr marL="1646606" indent="0">
              <a:buNone/>
              <a:defRPr sz="1100"/>
            </a:lvl4pPr>
            <a:lvl5pPr marL="2195474" indent="0">
              <a:buNone/>
              <a:defRPr sz="1100"/>
            </a:lvl5pPr>
            <a:lvl6pPr marL="2744343" indent="0">
              <a:buNone/>
              <a:defRPr sz="1100"/>
            </a:lvl6pPr>
            <a:lvl7pPr marL="3293212" indent="0">
              <a:buNone/>
              <a:defRPr sz="1100"/>
            </a:lvl7pPr>
            <a:lvl8pPr marL="3842080" indent="0">
              <a:buNone/>
              <a:defRPr sz="1100"/>
            </a:lvl8pPr>
            <a:lvl9pPr marL="4390949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65C71-F238-491F-B794-2F8488072E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30248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AAE5DF-D6DA-496A-90A4-8DC854A209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4789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41650" y="6357938"/>
            <a:ext cx="6107113" cy="365125"/>
          </a:xfrm>
          <a:prstGeom prst="rect">
            <a:avLst/>
          </a:prstGeom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A6414"/>
                </a:solidFill>
                <a:latin typeface="Open Sans" charset="0"/>
              </a:defRPr>
            </a:lvl1pPr>
          </a:lstStyle>
          <a:p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98000" y="6357938"/>
            <a:ext cx="2182813" cy="365125"/>
          </a:xfrm>
          <a:prstGeom prst="rect">
            <a:avLst/>
          </a:prstGeom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A6414"/>
                </a:solidFill>
                <a:latin typeface="Open Sans" charset="0"/>
              </a:defRPr>
            </a:lvl1pPr>
          </a:lstStyle>
          <a:p>
            <a:fld id="{B5029213-2466-4054-ACED-8E535F8222B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28" name="Bild 1" descr="image001-8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6318250"/>
            <a:ext cx="12112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96963" rtl="0" fontAlgn="base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411163" indent="-411163" algn="l" defTabSz="109696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90588" indent="-342900" algn="l" defTabSz="109696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71600" indent="-273050" algn="l" defTabSz="109696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920875" indent="-273050" algn="l" defTabSz="109696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468563" indent="-273050" algn="l" defTabSz="109696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018777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7646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6515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5383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869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737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606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5474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343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3212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2080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0949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5475" y="842963"/>
            <a:ext cx="109807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5800">
                <a:solidFill>
                  <a:srgbClr val="FA6414"/>
                </a:solidFill>
                <a:latin typeface="Open Sans" charset="0"/>
                <a:ea typeface="Adobe Gothic Std B" charset="0"/>
              </a:rPr>
              <a:t>Gesundheit durch </a:t>
            </a:r>
          </a:p>
          <a:p>
            <a:r>
              <a:rPr lang="de-DE" altLang="de-DE" sz="5800">
                <a:solidFill>
                  <a:srgbClr val="FA6414"/>
                </a:solidFill>
                <a:latin typeface="Open Sans" charset="0"/>
                <a:ea typeface="Adobe Gothic Std B" charset="0"/>
              </a:rPr>
              <a:t>Bewegung</a:t>
            </a:r>
          </a:p>
        </p:txBody>
      </p:sp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7481888" y="404813"/>
            <a:ext cx="41036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100">
                <a:solidFill>
                  <a:srgbClr val="FA6414"/>
                </a:solidFill>
                <a:latin typeface="Open Sans" charset="0"/>
              </a:rPr>
              <a:t>www.munichconsult.de</a:t>
            </a:r>
          </a:p>
          <a:p>
            <a:endParaRPr lang="de-DE" altLang="de-DE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22300" y="3443288"/>
            <a:ext cx="65087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3000"/>
              </a:lnSpc>
            </a:pPr>
            <a:r>
              <a:rPr lang="de-DE" altLang="de-DE" sz="2400" b="1">
                <a:solidFill>
                  <a:srgbClr val="898989"/>
                </a:solidFill>
                <a:latin typeface="Open Sans" charset="0"/>
              </a:rPr>
              <a:t>Begriffe, Herleitung, Wirkung und Übungen</a:t>
            </a:r>
          </a:p>
        </p:txBody>
      </p:sp>
      <p:pic>
        <p:nvPicPr>
          <p:cNvPr id="11" name="Picture 7" descr="D:\printmedien\munichconsult\links\auszeichn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160"/>
          <a:stretch>
            <a:fillRect/>
          </a:stretch>
        </p:blipFill>
        <p:spPr bwMode="auto">
          <a:xfrm>
            <a:off x="10048875" y="1809750"/>
            <a:ext cx="21351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525125" y="1911350"/>
            <a:ext cx="1811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8865490-9F3A-42AB-A35A-D49F919CA2FD}" type="datetime7">
              <a:rPr lang="de-DE" altLang="de-DE" sz="2800">
                <a:solidFill>
                  <a:schemeClr val="bg1"/>
                </a:solidFill>
                <a:latin typeface="Open Sans" charset="0"/>
              </a:rPr>
              <a:pPr/>
              <a:t>Apr-16</a:t>
            </a:fld>
            <a:endParaRPr lang="de-DE" altLang="de-DE" sz="2800">
              <a:solidFill>
                <a:schemeClr val="bg1"/>
              </a:solidFill>
              <a:latin typeface="Open Sans" charset="0"/>
            </a:endParaRPr>
          </a:p>
        </p:txBody>
      </p:sp>
      <p:pic>
        <p:nvPicPr>
          <p:cNvPr id="2055" name="Picture 2" descr="D:\printmedien\munichconsult\links\titelse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064" b="4530"/>
          <a:stretch>
            <a:fillRect/>
          </a:stretch>
        </p:blipFill>
        <p:spPr bwMode="auto">
          <a:xfrm>
            <a:off x="0" y="5505450"/>
            <a:ext cx="12192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feld 14"/>
          <p:cNvSpPr txBox="1">
            <a:spLocks noChangeArrowheads="1"/>
          </p:cNvSpPr>
          <p:nvPr/>
        </p:nvSpPr>
        <p:spPr bwMode="auto">
          <a:xfrm>
            <a:off x="3687763" y="5899150"/>
            <a:ext cx="3617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de-DE" altLang="de-DE" sz="1400">
                <a:solidFill>
                  <a:srgbClr val="898989"/>
                </a:solidFill>
                <a:latin typeface="Open Sans" charset="0"/>
              </a:rPr>
              <a:t>Wir fördern Menschen und Organisationen.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000">
                <a:solidFill>
                  <a:srgbClr val="FA6414"/>
                </a:solidFill>
                <a:latin typeface="Open Sans" charset="0"/>
              </a:rPr>
              <a:t>munich consult - Wir fördern Menschen und Organisationen.</a:t>
            </a:r>
          </a:p>
        </p:txBody>
      </p:sp>
      <p:sp>
        <p:nvSpPr>
          <p:cNvPr id="3074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90DA17E-F1EB-4ABD-AC1B-F68C1C594B04}" type="slidenum">
              <a:rPr lang="de-DE" altLang="de-DE" sz="1000">
                <a:solidFill>
                  <a:srgbClr val="FA6414"/>
                </a:solidFill>
                <a:latin typeface="Open Sans" charset="0"/>
              </a:rPr>
              <a:pPr/>
              <a:t>2</a:t>
            </a:fld>
            <a:endParaRPr lang="de-DE" altLang="de-DE" sz="1000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400">
                <a:solidFill>
                  <a:srgbClr val="FA6414"/>
                </a:solidFill>
                <a:latin typeface="Open Sans" charset="0"/>
                <a:ea typeface="Adobe Gothic Std B" charset="0"/>
              </a:rPr>
              <a:t>Was ist Gesundheit?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565650" y="1663700"/>
            <a:ext cx="701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2000">
                <a:solidFill>
                  <a:srgbClr val="FA6414"/>
                </a:solidFill>
                <a:latin typeface="Open Sans" charset="0"/>
              </a:rPr>
              <a:t>„Die Gesundheit ist ein Zustand des vollständigen körperlichen, geistigen und sozialen Wohlergehens und nicht nur das Fehlen von Krankheit oder Gebrechen.“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519988" y="2779713"/>
            <a:ext cx="4083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600">
                <a:solidFill>
                  <a:srgbClr val="898989"/>
                </a:solidFill>
                <a:latin typeface="Open Sans" charset="0"/>
              </a:rPr>
              <a:t>Definition der Weltgesundheitsorganisation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4576763" y="3829050"/>
            <a:ext cx="650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2000" dirty="0">
                <a:solidFill>
                  <a:srgbClr val="FA6414"/>
                </a:solidFill>
                <a:latin typeface="Open Sans" charset="0"/>
              </a:rPr>
              <a:t>„Gesundheit ist die Fähigkeit, lieben und arbeiten zu können.“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9880600" y="4637088"/>
            <a:ext cx="1701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600">
                <a:solidFill>
                  <a:srgbClr val="898989"/>
                </a:solidFill>
                <a:latin typeface="Open Sans" charset="0"/>
              </a:rPr>
              <a:t>Siegmund Freud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414713" y="6149975"/>
            <a:ext cx="8170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000" dirty="0">
                <a:solidFill>
                  <a:srgbClr val="898989"/>
                </a:solidFill>
                <a:latin typeface="Open Sans" charset="0"/>
              </a:rPr>
              <a:t>Quellen: Verfassung der Weltgesundheitsorganisation 2014; Siegmund Freud via Bundesministerium für Bildung und Forschung</a:t>
            </a:r>
          </a:p>
        </p:txBody>
      </p:sp>
      <p:pic>
        <p:nvPicPr>
          <p:cNvPr id="1026" name="Picture 2" descr="Bild von Familie auf Startseit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58468"/>
            <a:ext cx="4038600" cy="26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000">
                <a:solidFill>
                  <a:srgbClr val="FA6414"/>
                </a:solidFill>
                <a:latin typeface="Open Sans" charset="0"/>
              </a:rPr>
              <a:t>munich consult - Wir fördern Menschen und Organisationen.</a:t>
            </a:r>
          </a:p>
        </p:txBody>
      </p:sp>
      <p:sp>
        <p:nvSpPr>
          <p:cNvPr id="409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6F2F510-476A-43D9-81E9-320F733CA12C}" type="slidenum">
              <a:rPr lang="de-DE" altLang="de-DE" sz="1000">
                <a:solidFill>
                  <a:srgbClr val="FA6414"/>
                </a:solidFill>
                <a:latin typeface="Open Sans" charset="0"/>
              </a:rPr>
              <a:pPr/>
              <a:t>3</a:t>
            </a:fld>
            <a:endParaRPr lang="de-DE" altLang="de-DE" sz="1000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400" dirty="0">
                <a:solidFill>
                  <a:srgbClr val="FA6414"/>
                </a:solidFill>
                <a:latin typeface="Open Sans" charset="0"/>
                <a:ea typeface="Adobe Gothic Std B" charset="0"/>
              </a:rPr>
              <a:t>Meditation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8231188" y="1766888"/>
            <a:ext cx="3959225" cy="3124200"/>
          </a:xfrm>
          <a:prstGeom prst="rect">
            <a:avLst/>
          </a:prstGeom>
          <a:noFill/>
          <a:ln w="3175" cmpd="sng">
            <a:solidFill>
              <a:srgbClr val="898989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898989"/>
                </a:solidFill>
                <a:latin typeface="Open Sans"/>
                <a:cs typeface="Open Sans"/>
              </a:rPr>
              <a:t>Bild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000">
                <a:solidFill>
                  <a:srgbClr val="898989"/>
                </a:solidFill>
                <a:latin typeface="Open Sans" charset="0"/>
              </a:rPr>
              <a:t>Quelle: xx</a:t>
            </a:r>
          </a:p>
        </p:txBody>
      </p:sp>
      <p:sp>
        <p:nvSpPr>
          <p:cNvPr id="9" name="Inhaltsplatzhalter 8"/>
          <p:cNvSpPr txBox="1">
            <a:spLocks/>
          </p:cNvSpPr>
          <p:nvPr/>
        </p:nvSpPr>
        <p:spPr>
          <a:xfrm>
            <a:off x="609600" y="1660525"/>
            <a:ext cx="6215063" cy="19367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altLang="de-DE" sz="2000" dirty="0">
                <a:solidFill>
                  <a:srgbClr val="FA6414"/>
                </a:solidFill>
                <a:latin typeface="Open Sans" charset="0"/>
              </a:rPr>
              <a:t>Begriff Meditation</a:t>
            </a:r>
          </a:p>
          <a:p>
            <a:pPr>
              <a:buFont typeface="Arial" pitchFamily="34" charset="0"/>
              <a:buNone/>
            </a:pPr>
            <a:endParaRPr lang="de-DE" altLang="de-DE" sz="2000" dirty="0">
              <a:solidFill>
                <a:srgbClr val="FA6414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Ausgeübte spirituelle Praxis in der sich der Geist durch Achtsamkeits- oder Konzentrationsübungen beruhigen soll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Gilt als eine grundlegende und zentrale bewusstseinserweiternde Übung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defTabSz="1097737" fontAlgn="auto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 pitchFamily="34" charset="0"/>
              <a:buNone/>
              <a:defRPr/>
            </a:pPr>
            <a:endParaRPr lang="de-DE" altLang="de-DE" sz="2000" dirty="0">
              <a:solidFill>
                <a:srgbClr val="000000"/>
              </a:solidFill>
              <a:latin typeface="Open Sans"/>
              <a:ea typeface="Open Sans" pitchFamily="34" charset="0"/>
              <a:cs typeface="Open Sans"/>
            </a:endParaRPr>
          </a:p>
        </p:txBody>
      </p:sp>
      <p:pic>
        <p:nvPicPr>
          <p:cNvPr id="2052" name="Picture 4" descr="http://changenow.de/wp-content/uploads/2010/03/meditation-z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28807" y="1719263"/>
            <a:ext cx="4760712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>
            <a:spLocks noChangeArrowheads="1"/>
          </p:cNvSpPr>
          <p:nvPr/>
        </p:nvSpPr>
        <p:spPr bwMode="auto">
          <a:xfrm>
            <a:off x="2709863" y="4105275"/>
            <a:ext cx="129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2000" b="1">
                <a:solidFill>
                  <a:srgbClr val="FA6414"/>
                </a:solidFill>
                <a:latin typeface="Open Sans" charset="0"/>
              </a:rPr>
              <a:t>Übungen</a:t>
            </a:r>
            <a:endParaRPr lang="de-DE" altLang="de-DE" b="1">
              <a:latin typeface="Open Sans" charset="0"/>
            </a:endParaRPr>
          </a:p>
        </p:txBody>
      </p:sp>
      <p:sp>
        <p:nvSpPr>
          <p:cNvPr id="27" name="Rechteck 26"/>
          <p:cNvSpPr>
            <a:spLocks noChangeArrowheads="1"/>
          </p:cNvSpPr>
          <p:nvPr/>
        </p:nvSpPr>
        <p:spPr bwMode="auto">
          <a:xfrm>
            <a:off x="8275638" y="410686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2000" b="1">
                <a:solidFill>
                  <a:srgbClr val="FA6414"/>
                </a:solidFill>
                <a:latin typeface="Open Sans" charset="0"/>
              </a:rPr>
              <a:t>Übungen</a:t>
            </a:r>
            <a:endParaRPr lang="de-DE" altLang="de-DE" b="1">
              <a:latin typeface="Open Sans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6188075" y="3592513"/>
            <a:ext cx="5400675" cy="2519362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608013" y="3606800"/>
            <a:ext cx="5399087" cy="2519363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6188075" y="1428750"/>
            <a:ext cx="5399088" cy="1981200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5126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000">
                <a:solidFill>
                  <a:srgbClr val="FA6414"/>
                </a:solidFill>
                <a:latin typeface="Open Sans" charset="0"/>
              </a:rPr>
              <a:t>munich consult - Wir fördern Menschen und Organisationen.</a:t>
            </a:r>
          </a:p>
        </p:txBody>
      </p:sp>
      <p:sp>
        <p:nvSpPr>
          <p:cNvPr id="5127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9D29336-2564-495A-95A3-9CFC70C990A7}" type="slidenum">
              <a:rPr lang="de-DE" altLang="de-DE" sz="1000">
                <a:solidFill>
                  <a:srgbClr val="FA6414"/>
                </a:solidFill>
                <a:latin typeface="Open Sans" charset="0"/>
              </a:rPr>
              <a:pPr/>
              <a:t>4</a:t>
            </a:fld>
            <a:endParaRPr lang="de-DE" altLang="de-DE" sz="1000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400">
                <a:solidFill>
                  <a:srgbClr val="FA6414"/>
                </a:solidFill>
                <a:latin typeface="Open Sans" charset="0"/>
                <a:ea typeface="Adobe Gothic Std B" charset="0"/>
              </a:rPr>
              <a:t>Formen der Meditation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06425" y="1443038"/>
            <a:ext cx="5400675" cy="1979612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609600" y="1660525"/>
            <a:ext cx="5384800" cy="1936750"/>
          </a:xfrm>
        </p:spPr>
        <p:txBody>
          <a:bodyPr/>
          <a:lstStyle/>
          <a:p>
            <a:pPr marL="0" indent="0" defTabSz="109773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>
                <a:solidFill>
                  <a:srgbClr val="FA6414"/>
                </a:solidFill>
                <a:ea typeface="Open Sans" pitchFamily="34" charset="0"/>
              </a:rPr>
              <a:t>Aktive </a:t>
            </a:r>
            <a:r>
              <a:rPr lang="de-DE" sz="2000" dirty="0" smtClean="0">
                <a:solidFill>
                  <a:srgbClr val="FA6414"/>
                </a:solidFill>
                <a:ea typeface="Open Sans" pitchFamily="34" charset="0"/>
              </a:rPr>
              <a:t>Meditation</a:t>
            </a:r>
          </a:p>
          <a:p>
            <a:pPr marL="0" indent="0" defTabSz="109773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 smtClean="0">
              <a:solidFill>
                <a:srgbClr val="FA6414"/>
              </a:solidFill>
              <a:ea typeface="Open Sans" pitchFamily="34" charset="0"/>
            </a:endParaRPr>
          </a:p>
          <a:p>
            <a:pPr marL="342900" indent="-342900" defTabSz="1097737" fontAlgn="auto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Wingdings" charset="2"/>
              <a:buChar char="Ø"/>
              <a:defRPr/>
            </a:pPr>
            <a:r>
              <a:rPr lang="de-DE" sz="2000" dirty="0" smtClean="0">
                <a:solidFill>
                  <a:srgbClr val="000000"/>
                </a:solidFill>
                <a:ea typeface="Open Sans" pitchFamily="34" charset="0"/>
              </a:rPr>
              <a:t>Sitzen</a:t>
            </a:r>
          </a:p>
          <a:p>
            <a:pPr marL="0" indent="0" defTabSz="1097737" fontAlgn="auto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 pitchFamily="34" charset="0"/>
              <a:buNone/>
              <a:defRPr/>
            </a:pPr>
            <a:endParaRPr lang="de-DE" sz="2000" dirty="0" smtClean="0">
              <a:solidFill>
                <a:srgbClr val="000000"/>
              </a:solidFill>
              <a:ea typeface="Open Sans" pitchFamily="34" charset="0"/>
            </a:endParaRPr>
          </a:p>
          <a:p>
            <a:pPr marL="342900" indent="-342900" defTabSz="1097737" fontAlgn="auto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Wingdings" charset="2"/>
              <a:buChar char="Ø"/>
              <a:defRPr/>
            </a:pPr>
            <a:r>
              <a:rPr lang="de-DE" sz="2000" dirty="0" smtClean="0">
                <a:solidFill>
                  <a:srgbClr val="000000"/>
                </a:solidFill>
                <a:ea typeface="Open Sans" pitchFamily="34" charset="0"/>
              </a:rPr>
              <a:t>Kontemplation</a:t>
            </a:r>
            <a:endParaRPr lang="de-DE" sz="2000" dirty="0">
              <a:solidFill>
                <a:srgbClr val="000000"/>
              </a:solidFill>
              <a:ea typeface="Open Sans" pitchFamily="34" charset="0"/>
            </a:endParaRPr>
          </a:p>
          <a:p>
            <a:pPr marL="0" indent="0" defTabSz="109773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rgbClr val="FA6414"/>
              </a:solidFill>
              <a:ea typeface="Open Sans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6196013" y="1658938"/>
            <a:ext cx="5384800" cy="20748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000" smtClean="0">
                <a:solidFill>
                  <a:srgbClr val="FA6414"/>
                </a:solidFill>
                <a:latin typeface="Open Sans" charset="0"/>
              </a:rPr>
              <a:t>Passive Meditation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de-DE" altLang="de-DE" sz="2000" smtClean="0">
              <a:solidFill>
                <a:srgbClr val="FA6414"/>
              </a:solidFill>
              <a:latin typeface="Open Sans" charset="0"/>
            </a:endParaRPr>
          </a:p>
          <a:p>
            <a:pPr marL="0" indent="0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smtClean="0">
                <a:solidFill>
                  <a:srgbClr val="000000"/>
                </a:solidFill>
                <a:latin typeface="Open Sans" charset="0"/>
              </a:rPr>
              <a:t>Körperliche Bewegung</a:t>
            </a:r>
          </a:p>
          <a:p>
            <a:pPr marL="0" indent="0">
              <a:spcBef>
                <a:spcPct val="0"/>
              </a:spcBef>
              <a:buClr>
                <a:srgbClr val="898989"/>
              </a:buClr>
              <a:buFont typeface="Arial" pitchFamily="34" charset="0"/>
              <a:buNone/>
            </a:pPr>
            <a:endParaRPr lang="de-DE" altLang="de-DE" sz="2000" smtClean="0">
              <a:solidFill>
                <a:srgbClr val="000000"/>
              </a:solidFill>
              <a:latin typeface="Open Sans" charset="0"/>
            </a:endParaRPr>
          </a:p>
          <a:p>
            <a:pPr marL="0" indent="0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smtClean="0">
                <a:solidFill>
                  <a:srgbClr val="000000"/>
                </a:solidFill>
                <a:latin typeface="Open Sans" charset="0"/>
              </a:rPr>
              <a:t>Achtsames Handeln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de-DE" altLang="de-DE" sz="2000" smtClean="0">
              <a:solidFill>
                <a:srgbClr val="FA6414"/>
              </a:solidFill>
              <a:latin typeface="Open Sans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de-DE" altLang="de-DE" sz="2000" smtClean="0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06425" y="3819525"/>
            <a:ext cx="6092825" cy="206216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Yoga</a:t>
            </a:r>
            <a:r>
              <a:rPr lang="de-DE" altLang="de-DE" sz="1600" dirty="0">
                <a:solidFill>
                  <a:srgbClr val="000000"/>
                </a:solidFill>
                <a:latin typeface="Open Sans" charset="0"/>
              </a:rPr>
              <a:t>:            </a:t>
            </a:r>
            <a:r>
              <a:rPr lang="de-DE" altLang="de-DE" sz="1600" dirty="0">
                <a:solidFill>
                  <a:srgbClr val="898989"/>
                </a:solidFill>
                <a:latin typeface="Open Sans" charset="0"/>
              </a:rPr>
              <a:t>Atmung, Muskulatur, Körperhaltung</a:t>
            </a:r>
          </a:p>
          <a:p>
            <a:pPr>
              <a:buClr>
                <a:srgbClr val="898989"/>
              </a:buClr>
            </a:pPr>
            <a:endParaRPr lang="de-DE" altLang="de-DE" sz="1600" dirty="0">
              <a:solidFill>
                <a:srgbClr val="000000"/>
              </a:solidFill>
              <a:latin typeface="Open Sans" charset="0"/>
            </a:endParaRPr>
          </a:p>
          <a:p>
            <a:pPr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Qi Gong:    </a:t>
            </a:r>
            <a:r>
              <a:rPr lang="de-DE" altLang="de-DE" sz="1600" dirty="0">
                <a:solidFill>
                  <a:srgbClr val="898989"/>
                </a:solidFill>
                <a:latin typeface="Open Sans" charset="0"/>
              </a:rPr>
              <a:t>Atmung, Muskulatur, Körperbewegung</a:t>
            </a:r>
          </a:p>
          <a:p>
            <a:pPr>
              <a:buClr>
                <a:srgbClr val="898989"/>
              </a:buClr>
            </a:pPr>
            <a:endParaRPr lang="de-DE" altLang="de-DE" sz="1600" dirty="0">
              <a:solidFill>
                <a:srgbClr val="000000"/>
              </a:solidFill>
              <a:latin typeface="Open Sans" charset="0"/>
            </a:endParaRPr>
          </a:p>
          <a:p>
            <a:pPr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Tai Chi:      </a:t>
            </a:r>
            <a:r>
              <a:rPr lang="de-DE" altLang="de-DE" sz="1600" dirty="0">
                <a:solidFill>
                  <a:srgbClr val="898989"/>
                </a:solidFill>
                <a:latin typeface="Open Sans" charset="0"/>
              </a:rPr>
              <a:t>Fließende Körperbewegung, Atmung</a:t>
            </a:r>
          </a:p>
          <a:p>
            <a:pPr>
              <a:buClr>
                <a:srgbClr val="898989"/>
              </a:buClr>
            </a:pPr>
            <a:endParaRPr lang="de-DE" altLang="de-DE" sz="1600" dirty="0">
              <a:solidFill>
                <a:srgbClr val="000000"/>
              </a:solidFill>
              <a:latin typeface="Open Sans" charset="0"/>
            </a:endParaRPr>
          </a:p>
          <a:p>
            <a:pPr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Gehen:      </a:t>
            </a:r>
            <a:r>
              <a:rPr lang="de-DE" altLang="de-DE" sz="1600" dirty="0">
                <a:solidFill>
                  <a:srgbClr val="898989"/>
                </a:solidFill>
                <a:latin typeface="Open Sans" charset="0"/>
              </a:rPr>
              <a:t>Körperliche Tätigkeit, Stille (Jakobsweg)</a:t>
            </a:r>
          </a:p>
        </p:txBody>
      </p:sp>
      <p:sp>
        <p:nvSpPr>
          <p:cNvPr id="22" name="Rechteck 21"/>
          <p:cNvSpPr/>
          <p:nvPr/>
        </p:nvSpPr>
        <p:spPr>
          <a:xfrm>
            <a:off x="6196013" y="3760788"/>
            <a:ext cx="5399087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rgbClr val="FA6414"/>
              </a:solidFill>
              <a:latin typeface="Open Sans"/>
              <a:ea typeface="Open Sans" pitchFamily="34" charset="0"/>
              <a:cs typeface="Open Sans"/>
            </a:endParaRPr>
          </a:p>
          <a:p>
            <a:pPr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rgbClr val="FA6414"/>
              </a:solidFill>
              <a:latin typeface="Open Sans"/>
              <a:ea typeface="Open Sans" pitchFamily="34" charset="0"/>
              <a:cs typeface="Open Sans"/>
            </a:endParaRPr>
          </a:p>
          <a:p>
            <a:pPr marL="342900" indent="-342900" defTabSz="1097737" fontAlgn="auto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Wingdings" charset="2"/>
              <a:buChar char="Ø"/>
              <a:defRPr/>
            </a:pPr>
            <a:r>
              <a:rPr lang="de-DE" sz="2000" dirty="0">
                <a:solidFill>
                  <a:srgbClr val="000000"/>
                </a:solidFill>
                <a:latin typeface="Open Sans"/>
                <a:ea typeface="Open Sans" pitchFamily="34" charset="0"/>
                <a:cs typeface="Open Sans"/>
              </a:rPr>
              <a:t>Sitzen:       </a:t>
            </a:r>
            <a:r>
              <a:rPr lang="de-DE" sz="1600" dirty="0">
                <a:solidFill>
                  <a:srgbClr val="898989"/>
                </a:solidFill>
                <a:latin typeface="Open Sans"/>
                <a:ea typeface="Open Sans" pitchFamily="34" charset="0"/>
                <a:cs typeface="Open Sans"/>
              </a:rPr>
              <a:t>Atmung, Stille, Haltung</a:t>
            </a:r>
          </a:p>
          <a:p>
            <a:pPr defTabSz="1097737" fontAlgn="auto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defRPr/>
            </a:pPr>
            <a:endParaRPr lang="de-DE" sz="2000" dirty="0">
              <a:solidFill>
                <a:srgbClr val="000000"/>
              </a:solidFill>
              <a:latin typeface="Open Sans"/>
              <a:ea typeface="Open Sans" pitchFamily="34" charset="0"/>
              <a:cs typeface="Open Sans"/>
            </a:endParaRPr>
          </a:p>
          <a:p>
            <a:pPr marL="342900" indent="-342900" defTabSz="1097737" fontAlgn="auto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Wingdings" charset="2"/>
              <a:buChar char="Ø"/>
              <a:defRPr/>
            </a:pPr>
            <a:r>
              <a:rPr lang="de-DE" sz="2000" dirty="0">
                <a:solidFill>
                  <a:srgbClr val="000000"/>
                </a:solidFill>
                <a:latin typeface="Open Sans"/>
                <a:ea typeface="Open Sans" pitchFamily="34" charset="0"/>
                <a:cs typeface="Open Sans"/>
              </a:rPr>
              <a:t>Gebet:       </a:t>
            </a:r>
            <a:r>
              <a:rPr lang="de-DE" sz="1600" dirty="0">
                <a:solidFill>
                  <a:srgbClr val="898989"/>
                </a:solidFill>
                <a:latin typeface="Open Sans"/>
                <a:ea typeface="Open Sans" pitchFamily="34" charset="0"/>
                <a:cs typeface="Open Sans"/>
              </a:rPr>
              <a:t>Sammlung des Geistes</a:t>
            </a:r>
          </a:p>
        </p:txBody>
      </p:sp>
      <p:sp>
        <p:nvSpPr>
          <p:cNvPr id="24" name="Gleichschenkliges Dreieck 23"/>
          <p:cNvSpPr>
            <a:spLocks noChangeArrowheads="1"/>
          </p:cNvSpPr>
          <p:nvPr/>
        </p:nvSpPr>
        <p:spPr bwMode="auto">
          <a:xfrm flipV="1">
            <a:off x="2947988" y="3295650"/>
            <a:ext cx="720725" cy="539750"/>
          </a:xfrm>
          <a:prstGeom prst="triangle">
            <a:avLst>
              <a:gd name="adj" fmla="val 50000"/>
            </a:avLst>
          </a:prstGeom>
          <a:solidFill>
            <a:srgbClr val="FA6414"/>
          </a:solidFill>
          <a:ln w="9525">
            <a:solidFill>
              <a:srgbClr val="FA641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Open Sans"/>
              <a:ea typeface="+mn-ea"/>
              <a:cs typeface="Open Sans"/>
            </a:endParaRPr>
          </a:p>
        </p:txBody>
      </p:sp>
      <p:sp>
        <p:nvSpPr>
          <p:cNvPr id="25" name="Gleichschenkliges Dreieck 24"/>
          <p:cNvSpPr>
            <a:spLocks noChangeArrowheads="1"/>
          </p:cNvSpPr>
          <p:nvPr/>
        </p:nvSpPr>
        <p:spPr bwMode="auto">
          <a:xfrm flipV="1">
            <a:off x="8513763" y="3281363"/>
            <a:ext cx="720725" cy="539750"/>
          </a:xfrm>
          <a:prstGeom prst="triangle">
            <a:avLst>
              <a:gd name="adj" fmla="val 50000"/>
            </a:avLst>
          </a:prstGeom>
          <a:solidFill>
            <a:srgbClr val="FA6414"/>
          </a:solidFill>
          <a:ln w="9525">
            <a:solidFill>
              <a:srgbClr val="FA641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Open Sans"/>
              <a:ea typeface="+mn-ea"/>
              <a:cs typeface="Open Sans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000">
                <a:solidFill>
                  <a:srgbClr val="898989"/>
                </a:solidFill>
                <a:latin typeface="Open Sans" charset="0"/>
              </a:rPr>
              <a:t>Quelle: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0" grpId="0" animBg="1"/>
      <p:bldP spid="21" grpId="0" animBg="1"/>
      <p:bldP spid="14" grpId="0" animBg="1"/>
      <p:bldP spid="5" grpId="0"/>
      <p:bldP spid="13" grpId="0" animBg="1"/>
      <p:bldP spid="19" grpId="0"/>
      <p:bldP spid="22" grpId="0"/>
      <p:bldP spid="24" grpId="0" animBg="1"/>
      <p:bldP spid="25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000">
                <a:solidFill>
                  <a:srgbClr val="FA6414"/>
                </a:solidFill>
                <a:latin typeface="Open Sans" charset="0"/>
              </a:rPr>
              <a:t>munich consult - Wir fördern Menschen und Organisationen.</a:t>
            </a:r>
          </a:p>
        </p:txBody>
      </p:sp>
      <p:sp>
        <p:nvSpPr>
          <p:cNvPr id="6146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C2FB62C-7440-4EDA-A6A8-457CF7DD1164}" type="slidenum">
              <a:rPr lang="de-DE" altLang="de-DE" sz="1000">
                <a:solidFill>
                  <a:srgbClr val="FA6414"/>
                </a:solidFill>
                <a:latin typeface="Open Sans" charset="0"/>
              </a:rPr>
              <a:pPr/>
              <a:t>5</a:t>
            </a:fld>
            <a:endParaRPr lang="de-DE" altLang="de-DE" sz="1000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400">
                <a:solidFill>
                  <a:srgbClr val="FA6414"/>
                </a:solidFill>
                <a:latin typeface="Anton" charset="0"/>
                <a:ea typeface="Adobe Gothic Std B" charset="0"/>
              </a:rPr>
              <a:t>Wieso?</a:t>
            </a:r>
            <a:endParaRPr lang="de-DE" altLang="de-DE" sz="3400">
              <a:solidFill>
                <a:srgbClr val="FA6414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65650" y="1784350"/>
            <a:ext cx="7019925" cy="3478213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2000" dirty="0">
                <a:solidFill>
                  <a:srgbClr val="FA6414"/>
                </a:solidFill>
                <a:latin typeface="Open Sans" charset="0"/>
              </a:rPr>
              <a:t>Unser Geist ist ständig in Bewegung. </a:t>
            </a:r>
          </a:p>
          <a:p>
            <a:endParaRPr lang="de-DE" altLang="de-DE" sz="2000" dirty="0"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latin typeface="Open Sans" charset="0"/>
              </a:rPr>
              <a:t>Er </a:t>
            </a: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oszilliert zwischen Vergangenheit und Zukunft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Er bewertet, plant und organisiert unentwegt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Er bringt uns in Anspannungszustände und Stressphasen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>
              <a:buClr>
                <a:srgbClr val="898989"/>
              </a:buClr>
            </a:pPr>
            <a:r>
              <a:rPr lang="de-DE" altLang="de-DE" sz="2000" dirty="0">
                <a:latin typeface="Open Sans" charset="0"/>
              </a:rPr>
              <a:t>Ein Verweilen im Hier und Jetzt geschieht durch Achtsamkeit, die durch Meditationsformen geschult </a:t>
            </a:r>
          </a:p>
          <a:p>
            <a:pPr>
              <a:buClr>
                <a:srgbClr val="898989"/>
              </a:buClr>
            </a:pPr>
            <a:r>
              <a:rPr lang="de-DE" altLang="de-DE" sz="2000" dirty="0">
                <a:latin typeface="Open Sans" charset="0"/>
              </a:rPr>
              <a:t>werden kann </a:t>
            </a:r>
            <a:r>
              <a:rPr lang="de-DE" altLang="de-DE" sz="1600" dirty="0">
                <a:solidFill>
                  <a:srgbClr val="898989"/>
                </a:solidFill>
                <a:latin typeface="Open Sans" charset="0"/>
              </a:rPr>
              <a:t>(siehe Regeln der Achtsamkeit</a:t>
            </a:r>
            <a:r>
              <a:rPr lang="de-DE" altLang="de-DE" sz="1600" dirty="0" smtClean="0">
                <a:solidFill>
                  <a:srgbClr val="898989"/>
                </a:solidFill>
                <a:latin typeface="Open Sans" charset="0"/>
              </a:rPr>
              <a:t>).</a:t>
            </a:r>
            <a:endParaRPr lang="de-DE" altLang="de-DE" sz="1600" dirty="0">
              <a:solidFill>
                <a:srgbClr val="898989"/>
              </a:solidFill>
              <a:latin typeface="Open Sans" charset="0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000">
                <a:solidFill>
                  <a:srgbClr val="898989"/>
                </a:solidFill>
                <a:latin typeface="Open Sans" charset="0"/>
              </a:rPr>
              <a:t>Quelle: xx</a:t>
            </a:r>
          </a:p>
        </p:txBody>
      </p:sp>
      <p:pic>
        <p:nvPicPr>
          <p:cNvPr id="3074" name="Picture 2" descr="Angebot 2684894 X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67135"/>
            <a:ext cx="4038600" cy="26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000">
                <a:solidFill>
                  <a:srgbClr val="FA6414"/>
                </a:solidFill>
                <a:latin typeface="Open Sans" charset="0"/>
              </a:rPr>
              <a:t>munich consult - Wir fördern Menschen und Organisationen.</a:t>
            </a:r>
          </a:p>
        </p:txBody>
      </p:sp>
      <p:sp>
        <p:nvSpPr>
          <p:cNvPr id="7170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25AAD2B-6587-43AB-A37E-3B2EDF4F56EC}" type="slidenum">
              <a:rPr lang="de-DE" altLang="de-DE" sz="1000">
                <a:solidFill>
                  <a:srgbClr val="FA6414"/>
                </a:solidFill>
                <a:latin typeface="Open Sans" charset="0"/>
              </a:rPr>
              <a:pPr/>
              <a:t>6</a:t>
            </a:fld>
            <a:endParaRPr lang="de-DE" altLang="de-DE" sz="1000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400">
                <a:solidFill>
                  <a:srgbClr val="FA6414"/>
                </a:solidFill>
                <a:latin typeface="Anton" charset="0"/>
                <a:ea typeface="Adobe Gothic Std B" charset="0"/>
              </a:rPr>
              <a:t>Wirkung</a:t>
            </a:r>
            <a:endParaRPr lang="de-DE" altLang="de-DE" sz="3400">
              <a:solidFill>
                <a:srgbClr val="FA6414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04838" y="4256088"/>
            <a:ext cx="10980737" cy="971550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06425" y="1654175"/>
            <a:ext cx="10979150" cy="4094163"/>
          </a:xfrm>
          <a:prstGeom prst="rect">
            <a:avLst/>
          </a:prstGeo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2000" dirty="0">
                <a:solidFill>
                  <a:srgbClr val="FA6414"/>
                </a:solidFill>
                <a:latin typeface="Open Sans" charset="0"/>
              </a:rPr>
              <a:t>Die Wirkung, der meditative Zustand, ist neurologisch als Veränderung der Hirnwellen messbar.</a:t>
            </a:r>
          </a:p>
          <a:p>
            <a:endParaRPr lang="de-DE" altLang="de-DE" sz="2000" dirty="0"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latin typeface="Open Sans" charset="0"/>
              </a:rPr>
              <a:t>Der </a:t>
            </a: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Herzschlag wird verlangsamt,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die Atmung vertieft und 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die Muskelspannung reduziert.</a:t>
            </a:r>
          </a:p>
          <a:p>
            <a:pPr marL="342900" indent="-342900">
              <a:buClr>
                <a:srgbClr val="898989"/>
              </a:buClr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latin typeface="Open Sans" charset="0"/>
            </a:endParaRPr>
          </a:p>
          <a:p>
            <a:pPr>
              <a:buClr>
                <a:srgbClr val="898989"/>
              </a:buClr>
            </a:pPr>
            <a:r>
              <a:rPr lang="de-DE" altLang="de-DE" sz="2000" dirty="0">
                <a:latin typeface="Open Sans" charset="0"/>
              </a:rPr>
              <a:t>	Regelmäßige Mediation kann beruhigend wirken und wird des Öfteren in bestimmten 	Formen auch in der westlichen Medizin als Entspannungstechnik empfohlen.</a:t>
            </a:r>
          </a:p>
          <a:p>
            <a:pPr>
              <a:buClr>
                <a:srgbClr val="898989"/>
              </a:buClr>
            </a:pPr>
            <a:endParaRPr lang="de-DE" altLang="de-DE" sz="2000" dirty="0">
              <a:latin typeface="Open Sans" charset="0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000">
                <a:solidFill>
                  <a:srgbClr val="898989"/>
                </a:solidFill>
                <a:latin typeface="Open Sans" charset="0"/>
              </a:rPr>
              <a:t>Quelle: xx</a:t>
            </a:r>
          </a:p>
        </p:txBody>
      </p:sp>
      <p:sp>
        <p:nvSpPr>
          <p:cNvPr id="9" name="Gleichschenkliges Dreieck 8"/>
          <p:cNvSpPr>
            <a:spLocks noChangeArrowheads="1"/>
          </p:cNvSpPr>
          <p:nvPr/>
        </p:nvSpPr>
        <p:spPr bwMode="auto">
          <a:xfrm flipV="1">
            <a:off x="1012825" y="4429125"/>
            <a:ext cx="347663" cy="428625"/>
          </a:xfrm>
          <a:prstGeom prst="triangle">
            <a:avLst>
              <a:gd name="adj" fmla="val 50000"/>
            </a:avLst>
          </a:prstGeom>
          <a:solidFill>
            <a:srgbClr val="FA6414"/>
          </a:solidFill>
          <a:ln w="9525">
            <a:solidFill>
              <a:srgbClr val="FA641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119188" y="4919663"/>
            <a:ext cx="144462" cy="144462"/>
          </a:xfrm>
          <a:prstGeom prst="ellipse">
            <a:avLst/>
          </a:prstGeom>
          <a:solidFill>
            <a:srgbClr val="FA6414"/>
          </a:solidFill>
          <a:ln w="9525">
            <a:solidFill>
              <a:srgbClr val="FA641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000">
                <a:solidFill>
                  <a:srgbClr val="FA6414"/>
                </a:solidFill>
                <a:latin typeface="Open Sans" charset="0"/>
              </a:rPr>
              <a:t>munich consult - Wir fördern Menschen und Organisationen.</a:t>
            </a:r>
          </a:p>
        </p:txBody>
      </p:sp>
      <p:sp>
        <p:nvSpPr>
          <p:cNvPr id="8194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8514865-C02E-4664-A770-DD28E3D72046}" type="slidenum">
              <a:rPr lang="de-DE" altLang="de-DE" sz="1000">
                <a:solidFill>
                  <a:srgbClr val="FA6414"/>
                </a:solidFill>
                <a:latin typeface="Open Sans" charset="0"/>
              </a:rPr>
              <a:pPr/>
              <a:t>7</a:t>
            </a:fld>
            <a:endParaRPr lang="de-DE" altLang="de-DE" sz="1000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400">
                <a:solidFill>
                  <a:srgbClr val="FA6414"/>
                </a:solidFill>
                <a:latin typeface="Anton" charset="0"/>
                <a:ea typeface="Adobe Gothic Std B" charset="0"/>
              </a:rPr>
              <a:t>Qi Gong</a:t>
            </a:r>
            <a:endParaRPr lang="de-DE" altLang="de-DE" sz="3400">
              <a:solidFill>
                <a:srgbClr val="FA6414"/>
              </a:solidFill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000">
                <a:solidFill>
                  <a:srgbClr val="898989"/>
                </a:solidFill>
                <a:latin typeface="Open Sans" charset="0"/>
              </a:rPr>
              <a:t>Quelle: xx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06425" y="1443038"/>
            <a:ext cx="6107113" cy="4135437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609600" y="1660525"/>
            <a:ext cx="5943600" cy="19367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altLang="de-DE" sz="2000" dirty="0">
                <a:solidFill>
                  <a:srgbClr val="FA6414"/>
                </a:solidFill>
                <a:latin typeface="Open Sans" charset="0"/>
              </a:rPr>
              <a:t>Qi Gong</a:t>
            </a:r>
          </a:p>
          <a:p>
            <a:pPr>
              <a:buFont typeface="Arial" pitchFamily="34" charset="0"/>
              <a:buNone/>
            </a:pPr>
            <a:endParaRPr lang="de-DE" altLang="de-DE" sz="2000" dirty="0">
              <a:solidFill>
                <a:srgbClr val="FA6414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Qi (die Lebenskraft)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Gong (die Übung)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Bedeutung: Arbeiten mit Lebensenergie</a:t>
            </a:r>
          </a:p>
          <a:p>
            <a:pPr>
              <a:buClr>
                <a:srgbClr val="898989"/>
              </a:buClr>
              <a:buFont typeface="Arial" pitchFamily="34" charset="0"/>
              <a:buNone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>
              <a:buClr>
                <a:srgbClr val="898989"/>
              </a:buClr>
              <a:buFont typeface="Arial" pitchFamily="34" charset="0"/>
              <a:buNone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Sie befasst sich mit der Regulierung der Atmung, des Körpers und des Bewusstseins. Dies sind drei verbundene Essenzen, die für Gesundheit, Freude und ein langes Leben verantwortlich sind.</a:t>
            </a:r>
          </a:p>
          <a:p>
            <a:pPr>
              <a:buFont typeface="Arial" pitchFamily="34" charset="0"/>
              <a:buNone/>
            </a:pPr>
            <a:endParaRPr lang="de-DE" altLang="de-DE" sz="2000" dirty="0">
              <a:solidFill>
                <a:srgbClr val="FA6414"/>
              </a:solidFill>
            </a:endParaRPr>
          </a:p>
        </p:txBody>
      </p:sp>
      <p:pic>
        <p:nvPicPr>
          <p:cNvPr id="4100" name="Picture 4" descr="http://www.qigong-tornesch.de/resources/D$C3$BCne_Qigong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15598" y="1854185"/>
            <a:ext cx="4174815" cy="278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1000">
                <a:solidFill>
                  <a:srgbClr val="FA6414"/>
                </a:solidFill>
                <a:latin typeface="Open Sans" charset="0"/>
              </a:rPr>
              <a:t>munich consult - Wir fördern Menschen und Organisationen.</a:t>
            </a:r>
          </a:p>
        </p:txBody>
      </p:sp>
      <p:sp>
        <p:nvSpPr>
          <p:cNvPr id="921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AEE2E78-F614-47DD-872B-065BCD885D43}" type="slidenum">
              <a:rPr lang="de-DE" altLang="de-DE" sz="1000">
                <a:solidFill>
                  <a:srgbClr val="FA6414"/>
                </a:solidFill>
                <a:latin typeface="Open Sans" charset="0"/>
              </a:rPr>
              <a:pPr/>
              <a:t>8</a:t>
            </a:fld>
            <a:endParaRPr lang="de-DE" altLang="de-DE" sz="1000">
              <a:solidFill>
                <a:srgbClr val="FA6414"/>
              </a:solidFill>
              <a:latin typeface="Open Sans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400">
                <a:solidFill>
                  <a:srgbClr val="FA6414"/>
                </a:solidFill>
                <a:latin typeface="Anton" charset="0"/>
                <a:ea typeface="Adobe Gothic Std B" charset="0"/>
              </a:rPr>
              <a:t>Tai Chi</a:t>
            </a:r>
            <a:endParaRPr lang="de-DE" altLang="de-DE" sz="3400">
              <a:solidFill>
                <a:srgbClr val="FA6414"/>
              </a:solidFill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000">
                <a:solidFill>
                  <a:srgbClr val="898989"/>
                </a:solidFill>
                <a:latin typeface="Open Sans" charset="0"/>
              </a:rPr>
              <a:t>Quelle: xx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5487988" y="1428750"/>
            <a:ext cx="6099175" cy="3852863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Inhaltsplatzhalter 9"/>
          <p:cNvSpPr txBox="1">
            <a:spLocks/>
          </p:cNvSpPr>
          <p:nvPr/>
        </p:nvSpPr>
        <p:spPr>
          <a:xfrm>
            <a:off x="5670550" y="1658938"/>
            <a:ext cx="5910263" cy="207486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DE" altLang="de-DE" sz="2000" dirty="0">
                <a:solidFill>
                  <a:srgbClr val="FA6414"/>
                </a:solidFill>
                <a:latin typeface="Open Sans" charset="0"/>
              </a:rPr>
              <a:t>Tai Chi</a:t>
            </a:r>
          </a:p>
          <a:p>
            <a:pPr>
              <a:buFont typeface="Arial" pitchFamily="34" charset="0"/>
              <a:buNone/>
            </a:pPr>
            <a:endParaRPr lang="de-DE" altLang="de-DE" sz="2000" dirty="0">
              <a:solidFill>
                <a:srgbClr val="FA6414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Fliesende Meditationsform der Stille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Unabhängig von Alter und Konstitution werden Beweglichkeit, Gleichgewicht, Atmung, Konzentration und Muskelaufbau geschult</a:t>
            </a:r>
          </a:p>
          <a:p>
            <a:pPr>
              <a:buClr>
                <a:srgbClr val="898989"/>
              </a:buClr>
              <a:buFont typeface="Arial" pitchFamily="34" charset="0"/>
              <a:buNone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>
              <a:buClr>
                <a:srgbClr val="898989"/>
              </a:buClr>
              <a:buFont typeface="Arial" pitchFamily="34" charset="0"/>
              <a:buNone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Dadurch wird Stressaufbau reduziert und zugleich vermieden, das Immunsystem gestärkt und die Gesundheit nachhaltig gefördert.</a:t>
            </a:r>
          </a:p>
          <a:p>
            <a:pPr>
              <a:buFont typeface="Arial" pitchFamily="34" charset="0"/>
              <a:buNone/>
            </a:pPr>
            <a:endParaRPr lang="de-DE" altLang="de-DE" sz="2000" dirty="0">
              <a:solidFill>
                <a:srgbClr val="FA6414"/>
              </a:solidFill>
              <a:latin typeface="Open Sans" charset="0"/>
            </a:endParaRPr>
          </a:p>
          <a:p>
            <a:pPr>
              <a:buFont typeface="Arial" pitchFamily="34" charset="0"/>
              <a:buNone/>
            </a:pPr>
            <a:endParaRPr lang="de-DE" altLang="de-DE" sz="2000" dirty="0">
              <a:solidFill>
                <a:srgbClr val="FA6414"/>
              </a:solidFill>
              <a:latin typeface="Open Sans" charset="0"/>
            </a:endParaRPr>
          </a:p>
        </p:txBody>
      </p:sp>
      <p:pic>
        <p:nvPicPr>
          <p:cNvPr id="5124" name="Picture 4" descr="Bildergebnis für bilder tai chi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648" y="1913172"/>
            <a:ext cx="3891538" cy="25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42" name="Picture 2" descr="D:\printmedien\munichconsult\links\titelse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064" b="4530"/>
          <a:stretch>
            <a:fillRect/>
          </a:stretch>
        </p:blipFill>
        <p:spPr bwMode="auto">
          <a:xfrm>
            <a:off x="0" y="5505450"/>
            <a:ext cx="12192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feld 7"/>
          <p:cNvSpPr txBox="1">
            <a:spLocks noChangeArrowheads="1"/>
          </p:cNvSpPr>
          <p:nvPr/>
        </p:nvSpPr>
        <p:spPr bwMode="auto">
          <a:xfrm>
            <a:off x="3687763" y="5899150"/>
            <a:ext cx="3617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de-DE" altLang="de-DE" sz="1400">
                <a:solidFill>
                  <a:srgbClr val="898989"/>
                </a:solidFill>
                <a:latin typeface="Open Sans" charset="0"/>
              </a:rPr>
              <a:t>Wir fördern Menschen und Organisationen.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395663" y="2001838"/>
            <a:ext cx="53990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charset="0"/>
              </a:rPr>
              <a:t>Erich Peter Hoepfner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charset="0"/>
              </a:rPr>
              <a:t>Daubringer Straße 23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charset="0"/>
              </a:rPr>
              <a:t>35460 Staufenberg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charset="0"/>
              </a:rPr>
              <a:t>Telefon +49 6406 834507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charset="0"/>
              </a:rPr>
              <a:t>Telefax +49 6406 834508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charset="0"/>
              </a:rPr>
              <a:t>e.p.hoepfner@munichconsult.de</a:t>
            </a:r>
          </a:p>
        </p:txBody>
      </p:sp>
      <p:pic>
        <p:nvPicPr>
          <p:cNvPr id="4103" name="Picture 7" descr="D:\printmedien\munichconsult\links\auszeichn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160"/>
          <a:stretch>
            <a:fillRect/>
          </a:stretch>
        </p:blipFill>
        <p:spPr bwMode="auto">
          <a:xfrm rot="10800000">
            <a:off x="-9525" y="1809750"/>
            <a:ext cx="21351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15900" y="1911350"/>
            <a:ext cx="1811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2800">
                <a:solidFill>
                  <a:schemeClr val="bg1"/>
                </a:solidFill>
                <a:latin typeface="Anton" charset="0"/>
                <a:ea typeface="Adobe Gothic Std B" charset="0"/>
              </a:rPr>
              <a:t>Kontakt</a:t>
            </a:r>
            <a:endParaRPr lang="de-DE" altLang="de-DE" sz="2800">
              <a:solidFill>
                <a:schemeClr val="bg1"/>
              </a:solidFill>
            </a:endParaRPr>
          </a:p>
        </p:txBody>
      </p:sp>
      <p:sp>
        <p:nvSpPr>
          <p:cNvPr id="10247" name="Textfeld 13"/>
          <p:cNvSpPr txBox="1">
            <a:spLocks noChangeArrowheads="1"/>
          </p:cNvSpPr>
          <p:nvPr/>
        </p:nvSpPr>
        <p:spPr bwMode="auto">
          <a:xfrm>
            <a:off x="7481888" y="404813"/>
            <a:ext cx="41036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de-DE" altLang="de-DE" sz="1100">
                <a:solidFill>
                  <a:srgbClr val="FA6414"/>
                </a:solidFill>
                <a:latin typeface="Open Sans" charset="0"/>
              </a:rPr>
              <a:t>www.munichconsult.de</a:t>
            </a:r>
          </a:p>
          <a:p>
            <a:endParaRPr lang="de-DE" altLang="de-DE">
              <a:solidFill>
                <a:srgbClr val="FA6414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2475" y="1912938"/>
            <a:ext cx="14605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theme/theme1.xml><?xml version="1.0" encoding="utf-8"?>
<a:theme xmlns:a="http://schemas.openxmlformats.org/drawingml/2006/main" name="m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Benutzerdefiniert</PresentationFormat>
  <Paragraphs>113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mc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</dc:creator>
  <cp:lastModifiedBy>digital</cp:lastModifiedBy>
  <cp:revision>348</cp:revision>
  <cp:lastPrinted>2014-01-28T13:34:47Z</cp:lastPrinted>
  <dcterms:created xsi:type="dcterms:W3CDTF">2014-01-23T12:06:30Z</dcterms:created>
  <dcterms:modified xsi:type="dcterms:W3CDTF">2016-04-12T14:24:54Z</dcterms:modified>
</cp:coreProperties>
</file>