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93" r:id="rId3"/>
    <p:sldId id="285" r:id="rId4"/>
    <p:sldId id="283" r:id="rId5"/>
    <p:sldId id="292" r:id="rId6"/>
    <p:sldId id="295" r:id="rId7"/>
    <p:sldId id="287" r:id="rId8"/>
    <p:sldId id="294" r:id="rId9"/>
    <p:sldId id="281" r:id="rId10"/>
  </p:sldIdLst>
  <p:sldSz cx="12190413" cy="6859588"/>
  <p:notesSz cx="11733213" cy="6400800"/>
  <p:defaultTextStyle>
    <a:defPPr>
      <a:defRPr lang="de-DE"/>
    </a:defPPr>
    <a:lvl1pPr algn="l" defTabSz="1096963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547688" indent="-90488" algn="l" defTabSz="1096963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1096963" indent="-182563" algn="l" defTabSz="1096963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646238" indent="-274638" algn="l" defTabSz="1096963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2193925" indent="-365125" algn="l" defTabSz="1096963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srgbClr val="FF0000"/>
    </p:penClr>
  </p:showPr>
  <p:clrMru>
    <a:srgbClr val="F2F2F2"/>
    <a:srgbClr val="898989"/>
    <a:srgbClr val="FA6414"/>
    <a:srgbClr val="DDDDDD"/>
    <a:srgbClr val="666699"/>
    <a:srgbClr val="D06516"/>
    <a:srgbClr val="D37016"/>
    <a:srgbClr val="CE602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8" d="100"/>
          <a:sy n="118" d="100"/>
        </p:scale>
        <p:origin x="-276" y="-78"/>
      </p:cViewPr>
      <p:guideLst>
        <p:guide orient="horz" pos="3492"/>
        <p:guide orient="horz" pos="3136"/>
        <p:guide orient="horz" pos="1241"/>
        <p:guide orient="horz" pos="4232"/>
        <p:guide pos="2496"/>
        <p:guide pos="276"/>
        <p:guide pos="3841"/>
        <p:guide pos="729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084763" cy="320675"/>
          </a:xfrm>
          <a:prstGeom prst="rect">
            <a:avLst/>
          </a:prstGeom>
        </p:spPr>
        <p:txBody>
          <a:bodyPr vert="horz" lIns="49012" tIns="24506" rIns="49012" bIns="24506" rtlCol="0"/>
          <a:lstStyle>
            <a:lvl1pPr algn="l" defTabSz="1097737" fontAlgn="auto">
              <a:spcBef>
                <a:spcPts val="0"/>
              </a:spcBef>
              <a:spcAft>
                <a:spcPts val="0"/>
              </a:spcAft>
              <a:defRPr sz="6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6646863" y="0"/>
            <a:ext cx="5083175" cy="320675"/>
          </a:xfrm>
          <a:prstGeom prst="rect">
            <a:avLst/>
          </a:prstGeom>
        </p:spPr>
        <p:txBody>
          <a:bodyPr vert="horz" wrap="square" lIns="49012" tIns="24506" rIns="49012" bIns="24506" numCol="1" anchor="t" anchorCtr="0" compatLnSpc="1">
            <a:prstTxWarp prst="textNoShape">
              <a:avLst/>
            </a:prstTxWarp>
          </a:bodyPr>
          <a:lstStyle>
            <a:lvl1pPr algn="r">
              <a:defRPr sz="600"/>
            </a:lvl1pPr>
          </a:lstStyle>
          <a:p>
            <a:pPr>
              <a:defRPr/>
            </a:pPr>
            <a:fld id="{033BFFB6-E2D9-4D54-9FBB-5B28D9E3D83A}" type="datetimeFigureOut">
              <a:rPr lang="de-DE" altLang="de-DE"/>
              <a:pPr>
                <a:defRPr/>
              </a:pPr>
              <a:t>12.04.2016</a:t>
            </a:fld>
            <a:endParaRPr lang="de-DE" alt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6080125"/>
            <a:ext cx="5084763" cy="319088"/>
          </a:xfrm>
          <a:prstGeom prst="rect">
            <a:avLst/>
          </a:prstGeom>
        </p:spPr>
        <p:txBody>
          <a:bodyPr vert="horz" lIns="49012" tIns="24506" rIns="49012" bIns="24506" rtlCol="0" anchor="b"/>
          <a:lstStyle>
            <a:lvl1pPr algn="l" defTabSz="1097737" fontAlgn="auto">
              <a:spcBef>
                <a:spcPts val="0"/>
              </a:spcBef>
              <a:spcAft>
                <a:spcPts val="0"/>
              </a:spcAft>
              <a:defRPr sz="6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6646863" y="6080125"/>
            <a:ext cx="5083175" cy="319088"/>
          </a:xfrm>
          <a:prstGeom prst="rect">
            <a:avLst/>
          </a:prstGeom>
        </p:spPr>
        <p:txBody>
          <a:bodyPr vert="horz" wrap="square" lIns="49012" tIns="24506" rIns="49012" bIns="24506" numCol="1" anchor="b" anchorCtr="0" compatLnSpc="1">
            <a:prstTxWarp prst="textNoShape">
              <a:avLst/>
            </a:prstTxWarp>
          </a:bodyPr>
          <a:lstStyle>
            <a:lvl1pPr algn="r">
              <a:defRPr sz="600"/>
            </a:lvl1pPr>
          </a:lstStyle>
          <a:p>
            <a:pPr>
              <a:defRPr/>
            </a:pPr>
            <a:fld id="{5E79DA3E-6BFE-4A35-AAE1-BF2C72C3F4B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084763" cy="320675"/>
          </a:xfrm>
          <a:prstGeom prst="rect">
            <a:avLst/>
          </a:prstGeom>
        </p:spPr>
        <p:txBody>
          <a:bodyPr vert="horz" lIns="113888" tIns="56944" rIns="113888" bIns="56944" rtlCol="0"/>
          <a:lstStyle>
            <a:lvl1pPr algn="l" defTabSz="1097737" fontAlgn="auto">
              <a:spcBef>
                <a:spcPts val="0"/>
              </a:spcBef>
              <a:spcAft>
                <a:spcPts val="0"/>
              </a:spcAft>
              <a:defRPr sz="15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6646863" y="0"/>
            <a:ext cx="5083175" cy="320675"/>
          </a:xfrm>
          <a:prstGeom prst="rect">
            <a:avLst/>
          </a:prstGeom>
        </p:spPr>
        <p:txBody>
          <a:bodyPr vert="horz" wrap="square" lIns="113888" tIns="56944" rIns="113888" bIns="56944" numCol="1" anchor="t" anchorCtr="0" compatLnSpc="1">
            <a:prstTxWarp prst="textNoShape">
              <a:avLst/>
            </a:prstTxWarp>
          </a:bodyPr>
          <a:lstStyle>
            <a:lvl1pPr algn="r">
              <a:defRPr sz="1500"/>
            </a:lvl1pPr>
          </a:lstStyle>
          <a:p>
            <a:pPr>
              <a:defRPr/>
            </a:pPr>
            <a:fld id="{C8740D3B-6C52-4B61-9502-BCF42CE3B96D}" type="datetimeFigureOut">
              <a:rPr lang="de-DE" altLang="de-DE"/>
              <a:pPr>
                <a:defRPr/>
              </a:pPr>
              <a:t>12.04.2016</a:t>
            </a:fld>
            <a:endParaRPr lang="de-DE" alt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735388" y="481013"/>
            <a:ext cx="4262437" cy="2398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13888" tIns="56944" rIns="113888" bIns="56944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1173163" y="3040063"/>
            <a:ext cx="9386887" cy="2881312"/>
          </a:xfrm>
          <a:prstGeom prst="rect">
            <a:avLst/>
          </a:prstGeom>
        </p:spPr>
        <p:txBody>
          <a:bodyPr vert="horz" wrap="square" lIns="113888" tIns="56944" rIns="113888" bIns="569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 smtClean="0"/>
              <a:t>Textmasterformat bearbeiten</a:t>
            </a:r>
          </a:p>
          <a:p>
            <a:pPr lvl="1"/>
            <a:r>
              <a:rPr lang="de-DE" altLang="de-DE" noProof="0" smtClean="0"/>
              <a:t>Zweite Ebene</a:t>
            </a:r>
          </a:p>
          <a:p>
            <a:pPr lvl="2"/>
            <a:r>
              <a:rPr lang="de-DE" altLang="de-DE" noProof="0" smtClean="0"/>
              <a:t>Dritte Ebene</a:t>
            </a:r>
          </a:p>
          <a:p>
            <a:pPr lvl="3"/>
            <a:r>
              <a:rPr lang="de-DE" altLang="de-DE" noProof="0" smtClean="0"/>
              <a:t>Vierte Ebene</a:t>
            </a:r>
          </a:p>
          <a:p>
            <a:pPr lvl="4"/>
            <a:r>
              <a:rPr lang="de-DE" altLang="de-DE" noProof="0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080125"/>
            <a:ext cx="5084763" cy="319088"/>
          </a:xfrm>
          <a:prstGeom prst="rect">
            <a:avLst/>
          </a:prstGeom>
        </p:spPr>
        <p:txBody>
          <a:bodyPr vert="horz" lIns="113888" tIns="56944" rIns="113888" bIns="56944" rtlCol="0" anchor="b"/>
          <a:lstStyle>
            <a:lvl1pPr algn="l" defTabSz="1097737" fontAlgn="auto">
              <a:spcBef>
                <a:spcPts val="0"/>
              </a:spcBef>
              <a:spcAft>
                <a:spcPts val="0"/>
              </a:spcAft>
              <a:defRPr sz="15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6646863" y="6080125"/>
            <a:ext cx="5083175" cy="319088"/>
          </a:xfrm>
          <a:prstGeom prst="rect">
            <a:avLst/>
          </a:prstGeom>
        </p:spPr>
        <p:txBody>
          <a:bodyPr vert="horz" wrap="square" lIns="113888" tIns="56944" rIns="113888" bIns="56944" numCol="1" anchor="b" anchorCtr="0" compatLnSpc="1">
            <a:prstTxWarp prst="textNoShape">
              <a:avLst/>
            </a:prstTxWarp>
          </a:bodyPr>
          <a:lstStyle>
            <a:lvl1pPr algn="r">
              <a:defRPr sz="1500"/>
            </a:lvl1pPr>
          </a:lstStyle>
          <a:p>
            <a:pPr>
              <a:defRPr/>
            </a:pPr>
            <a:fld id="{53D0D2C4-DB02-4E29-B03F-ABE2781EE19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1096963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547688" algn="l" defTabSz="1096963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1096963" algn="l" defTabSz="1096963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646238" algn="l" defTabSz="1096963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2193925" algn="l" defTabSz="1096963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744343" algn="l" defTabSz="10977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93212" algn="l" defTabSz="10977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42080" algn="l" defTabSz="10977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90949" algn="l" defTabSz="10977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05632" y="2130919"/>
            <a:ext cx="10979149" cy="1470365"/>
          </a:xfrm>
          <a:prstGeom prst="rect">
            <a:avLst/>
          </a:prstGeom>
        </p:spPr>
        <p:txBody>
          <a:bodyPr/>
          <a:lstStyle>
            <a:lvl1pPr>
              <a:defRPr sz="5000">
                <a:latin typeface="Open Sans"/>
                <a:cs typeface="Open Sans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562" y="3887100"/>
            <a:ext cx="8533289" cy="17530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1pPr>
            <a:lvl2pPr marL="548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6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5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4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3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2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90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munich consult - Wir fördern Menschen und Organisationen.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E6468-288A-4979-A79D-A3DFB698C02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/>
          <a:lstStyle>
            <a:lvl1pPr>
              <a:defRPr sz="5000">
                <a:latin typeface="Open Sans"/>
                <a:cs typeface="Open Sans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521" y="1600571"/>
            <a:ext cx="10971372" cy="4527011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/>
                <a:cs typeface="Open Sans"/>
              </a:defRPr>
            </a:lvl1pPr>
            <a:lvl2pPr>
              <a:defRPr>
                <a:latin typeface="Open Sans"/>
                <a:cs typeface="Open Sans"/>
              </a:defRPr>
            </a:lvl2pPr>
            <a:lvl3pPr>
              <a:defRPr>
                <a:latin typeface="Open Sans"/>
                <a:cs typeface="Open Sans"/>
              </a:defRPr>
            </a:lvl3pPr>
            <a:lvl4pPr>
              <a:defRPr>
                <a:latin typeface="Open Sans"/>
                <a:cs typeface="Open Sans"/>
              </a:defRPr>
            </a:lvl4pPr>
            <a:lvl5pPr>
              <a:defRPr>
                <a:latin typeface="Open Sans"/>
                <a:cs typeface="Open Sans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munich consult - Wir fördern Menschen und Organisationen.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43E5A-8A40-4278-9563-435A34F27AE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5206" y="4407921"/>
            <a:ext cx="10980000" cy="1362390"/>
          </a:xfrm>
          <a:prstGeom prst="rect">
            <a:avLst/>
          </a:prstGeom>
        </p:spPr>
        <p:txBody>
          <a:bodyPr anchor="t"/>
          <a:lstStyle>
            <a:lvl1pPr algn="l">
              <a:defRPr sz="5000" b="1" cap="all">
                <a:latin typeface="Open Sans"/>
                <a:cs typeface="Open Sans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5206" y="2907388"/>
            <a:ext cx="10980000" cy="15005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>
                <a:solidFill>
                  <a:srgbClr val="898989"/>
                </a:solidFill>
                <a:latin typeface="Open Sans"/>
                <a:cs typeface="Open Sans"/>
              </a:defRPr>
            </a:lvl1pPr>
            <a:lvl2pPr marL="54886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9773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466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9547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4434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932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420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9094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munich consult - Wir fördern Menschen und Organisationen.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6EE0D-A5F6-4B85-83FA-2DCABBD2C75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/>
          <a:lstStyle>
            <a:lvl1pPr>
              <a:defRPr sz="5000">
                <a:latin typeface="Open Sans"/>
                <a:cs typeface="Open Sans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522" y="1600571"/>
            <a:ext cx="5384099" cy="4527011"/>
          </a:xfrm>
          <a:prstGeom prst="rect">
            <a:avLst/>
          </a:prstGeom>
        </p:spPr>
        <p:txBody>
          <a:bodyPr/>
          <a:lstStyle>
            <a:lvl1pPr>
              <a:defRPr sz="3400">
                <a:latin typeface="Open Sans"/>
                <a:cs typeface="Open Sans"/>
              </a:defRPr>
            </a:lvl1pPr>
            <a:lvl2pPr>
              <a:defRPr sz="2900">
                <a:latin typeface="Open Sans"/>
                <a:cs typeface="Open Sans"/>
              </a:defRPr>
            </a:lvl2pPr>
            <a:lvl3pPr>
              <a:defRPr sz="2400">
                <a:latin typeface="Open Sans"/>
                <a:cs typeface="Open Sans"/>
              </a:defRPr>
            </a:lvl3pPr>
            <a:lvl4pPr>
              <a:defRPr sz="2200">
                <a:latin typeface="Open Sans"/>
                <a:cs typeface="Open Sans"/>
              </a:defRPr>
            </a:lvl4pPr>
            <a:lvl5pPr>
              <a:defRPr sz="2200">
                <a:latin typeface="Open Sans"/>
                <a:cs typeface="Open Sans"/>
              </a:defRPr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6794" y="1600571"/>
            <a:ext cx="5384099" cy="4527011"/>
          </a:xfrm>
          <a:prstGeom prst="rect">
            <a:avLst/>
          </a:prstGeom>
        </p:spPr>
        <p:txBody>
          <a:bodyPr/>
          <a:lstStyle>
            <a:lvl1pPr>
              <a:defRPr sz="3400">
                <a:latin typeface="Open Sans"/>
                <a:cs typeface="Open Sans"/>
              </a:defRPr>
            </a:lvl1pPr>
            <a:lvl2pPr>
              <a:defRPr sz="2900">
                <a:latin typeface="Open Sans"/>
                <a:cs typeface="Open Sans"/>
              </a:defRPr>
            </a:lvl2pPr>
            <a:lvl3pPr>
              <a:defRPr sz="2400">
                <a:latin typeface="Open Sans"/>
                <a:cs typeface="Open Sans"/>
              </a:defRPr>
            </a:lvl3pPr>
            <a:lvl4pPr>
              <a:defRPr sz="2200">
                <a:latin typeface="Open Sans"/>
                <a:cs typeface="Open Sans"/>
              </a:defRPr>
            </a:lvl4pPr>
            <a:lvl5pPr>
              <a:defRPr sz="2200">
                <a:latin typeface="Open Sans"/>
                <a:cs typeface="Open Sans"/>
              </a:defRPr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munich consult - Wir fördern Menschen und Organisationen.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964F1-F32C-496D-817E-ABE617EE3E0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/>
          <a:lstStyle>
            <a:lvl1pPr>
              <a:defRPr sz="5000">
                <a:latin typeface="Open Sans"/>
                <a:cs typeface="Open Sans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900" b="1">
                <a:latin typeface="Open Sans"/>
                <a:cs typeface="Open Sans"/>
              </a:defRPr>
            </a:lvl1pPr>
            <a:lvl2pPr marL="548869" indent="0">
              <a:buNone/>
              <a:defRPr sz="2400" b="1"/>
            </a:lvl2pPr>
            <a:lvl3pPr marL="1097737" indent="0">
              <a:buNone/>
              <a:defRPr sz="2200" b="1"/>
            </a:lvl3pPr>
            <a:lvl4pPr marL="1646606" indent="0">
              <a:buNone/>
              <a:defRPr sz="1900" b="1"/>
            </a:lvl4pPr>
            <a:lvl5pPr marL="2195474" indent="0">
              <a:buNone/>
              <a:defRPr sz="1900" b="1"/>
            </a:lvl5pPr>
            <a:lvl6pPr marL="2744343" indent="0">
              <a:buNone/>
              <a:defRPr sz="1900" b="1"/>
            </a:lvl6pPr>
            <a:lvl7pPr marL="3293212" indent="0">
              <a:buNone/>
              <a:defRPr sz="1900" b="1"/>
            </a:lvl7pPr>
            <a:lvl8pPr marL="3842080" indent="0">
              <a:buNone/>
              <a:defRPr sz="1900" b="1"/>
            </a:lvl8pPr>
            <a:lvl9pPr marL="4390949" indent="0">
              <a:buNone/>
              <a:defRPr sz="19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521" y="2175379"/>
            <a:ext cx="5386216" cy="3952203"/>
          </a:xfrm>
          <a:prstGeom prst="rect">
            <a:avLst/>
          </a:prstGeom>
        </p:spPr>
        <p:txBody>
          <a:bodyPr/>
          <a:lstStyle>
            <a:lvl1pPr>
              <a:defRPr sz="2900">
                <a:latin typeface="Open Sans"/>
                <a:cs typeface="Open Sans"/>
              </a:defRPr>
            </a:lvl1pPr>
            <a:lvl2pPr>
              <a:defRPr sz="2400">
                <a:latin typeface="Open Sans"/>
                <a:cs typeface="Open Sans"/>
              </a:defRPr>
            </a:lvl2pPr>
            <a:lvl3pPr>
              <a:defRPr sz="2200">
                <a:latin typeface="Open Sans"/>
                <a:cs typeface="Open Sans"/>
              </a:defRPr>
            </a:lvl3pPr>
            <a:lvl4pPr>
              <a:defRPr sz="1900">
                <a:latin typeface="Open Sans"/>
                <a:cs typeface="Open Sans"/>
              </a:defRPr>
            </a:lvl4pPr>
            <a:lvl5pPr>
              <a:defRPr sz="1900">
                <a:latin typeface="Open Sans"/>
                <a:cs typeface="Open Sans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2561" y="1535469"/>
            <a:ext cx="5388332" cy="63991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900" b="1">
                <a:latin typeface="Open Sans"/>
                <a:cs typeface="Open Sans"/>
              </a:defRPr>
            </a:lvl1pPr>
            <a:lvl2pPr marL="548869" indent="0">
              <a:buNone/>
              <a:defRPr sz="2400" b="1"/>
            </a:lvl2pPr>
            <a:lvl3pPr marL="1097737" indent="0">
              <a:buNone/>
              <a:defRPr sz="2200" b="1"/>
            </a:lvl3pPr>
            <a:lvl4pPr marL="1646606" indent="0">
              <a:buNone/>
              <a:defRPr sz="1900" b="1"/>
            </a:lvl4pPr>
            <a:lvl5pPr marL="2195474" indent="0">
              <a:buNone/>
              <a:defRPr sz="1900" b="1"/>
            </a:lvl5pPr>
            <a:lvl6pPr marL="2744343" indent="0">
              <a:buNone/>
              <a:defRPr sz="1900" b="1"/>
            </a:lvl6pPr>
            <a:lvl7pPr marL="3293212" indent="0">
              <a:buNone/>
              <a:defRPr sz="1900" b="1"/>
            </a:lvl7pPr>
            <a:lvl8pPr marL="3842080" indent="0">
              <a:buNone/>
              <a:defRPr sz="1900" b="1"/>
            </a:lvl8pPr>
            <a:lvl9pPr marL="4390949" indent="0">
              <a:buNone/>
              <a:defRPr sz="19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2561" y="2175379"/>
            <a:ext cx="5388332" cy="3952203"/>
          </a:xfrm>
          <a:prstGeom prst="rect">
            <a:avLst/>
          </a:prstGeom>
        </p:spPr>
        <p:txBody>
          <a:bodyPr/>
          <a:lstStyle>
            <a:lvl1pPr>
              <a:defRPr sz="2900">
                <a:latin typeface="Open Sans"/>
                <a:cs typeface="Open Sans"/>
              </a:defRPr>
            </a:lvl1pPr>
            <a:lvl2pPr>
              <a:defRPr sz="2400">
                <a:latin typeface="Open Sans"/>
                <a:cs typeface="Open Sans"/>
              </a:defRPr>
            </a:lvl2pPr>
            <a:lvl3pPr>
              <a:defRPr sz="2200">
                <a:latin typeface="Open Sans"/>
                <a:cs typeface="Open Sans"/>
              </a:defRPr>
            </a:lvl3pPr>
            <a:lvl4pPr>
              <a:defRPr sz="1900">
                <a:latin typeface="Open Sans"/>
                <a:cs typeface="Open Sans"/>
              </a:defRPr>
            </a:lvl4pPr>
            <a:lvl5pPr>
              <a:defRPr sz="1900">
                <a:latin typeface="Open Sans"/>
                <a:cs typeface="Open Sans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munich consult - Wir fördern Menschen und Organisationen.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FB821-0049-4F7A-A72B-A8809D3F309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/>
          <a:lstStyle>
            <a:lvl1pPr>
              <a:defRPr sz="5000">
                <a:latin typeface="Open Sans"/>
                <a:cs typeface="Open San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munich consult - Wir fördern Menschen und Organisationen.</a:t>
            </a: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60413-0F84-4AB0-9CB8-4AEAE5C8D3B1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521" y="273113"/>
            <a:ext cx="4010562" cy="1162319"/>
          </a:xfrm>
          <a:prstGeom prst="rect">
            <a:avLst/>
          </a:prstGeom>
        </p:spPr>
        <p:txBody>
          <a:bodyPr anchor="b"/>
          <a:lstStyle>
            <a:lvl1pPr algn="l">
              <a:defRPr sz="2400" b="1">
                <a:latin typeface="Open Sans"/>
                <a:cs typeface="Open Sans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114" y="273115"/>
            <a:ext cx="6814779" cy="5854468"/>
          </a:xfrm>
          <a:prstGeom prst="rect">
            <a:avLst/>
          </a:prstGeom>
        </p:spPr>
        <p:txBody>
          <a:bodyPr/>
          <a:lstStyle>
            <a:lvl1pPr>
              <a:defRPr sz="3800">
                <a:latin typeface="Open Sans"/>
                <a:cs typeface="Open Sans"/>
              </a:defRPr>
            </a:lvl1pPr>
            <a:lvl2pPr>
              <a:defRPr sz="3400">
                <a:latin typeface="Open Sans"/>
                <a:cs typeface="Open Sans"/>
              </a:defRPr>
            </a:lvl2pPr>
            <a:lvl3pPr>
              <a:defRPr sz="2900">
                <a:latin typeface="Open Sans"/>
                <a:cs typeface="Open Sans"/>
              </a:defRPr>
            </a:lvl3pPr>
            <a:lvl4pPr>
              <a:defRPr sz="2400">
                <a:latin typeface="Open Sans"/>
                <a:cs typeface="Open Sans"/>
              </a:defRPr>
            </a:lvl4pPr>
            <a:lvl5pPr>
              <a:defRPr sz="2400">
                <a:latin typeface="Open Sans"/>
                <a:cs typeface="Open Sans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521" y="1435433"/>
            <a:ext cx="4010562" cy="46921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00">
                <a:latin typeface="Open Sans"/>
                <a:cs typeface="Open Sans"/>
              </a:defRPr>
            </a:lvl1pPr>
            <a:lvl2pPr marL="548869" indent="0">
              <a:buNone/>
              <a:defRPr sz="1400"/>
            </a:lvl2pPr>
            <a:lvl3pPr marL="1097737" indent="0">
              <a:buNone/>
              <a:defRPr sz="1200"/>
            </a:lvl3pPr>
            <a:lvl4pPr marL="1646606" indent="0">
              <a:buNone/>
              <a:defRPr sz="1100"/>
            </a:lvl4pPr>
            <a:lvl5pPr marL="2195474" indent="0">
              <a:buNone/>
              <a:defRPr sz="1100"/>
            </a:lvl5pPr>
            <a:lvl6pPr marL="2744343" indent="0">
              <a:buNone/>
              <a:defRPr sz="1100"/>
            </a:lvl6pPr>
            <a:lvl7pPr marL="3293212" indent="0">
              <a:buNone/>
              <a:defRPr sz="1100"/>
            </a:lvl7pPr>
            <a:lvl8pPr marL="3842080" indent="0">
              <a:buNone/>
              <a:defRPr sz="1100"/>
            </a:lvl8pPr>
            <a:lvl9pPr marL="4390949" indent="0">
              <a:buNone/>
              <a:defRPr sz="11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munich consult - Wir fördern Menschen und Organisationen.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3B806-B5FA-47C0-80B5-A9011A8AB52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406" y="4801712"/>
            <a:ext cx="7314248" cy="566870"/>
          </a:xfrm>
          <a:prstGeom prst="rect">
            <a:avLst/>
          </a:prstGeom>
        </p:spPr>
        <p:txBody>
          <a:bodyPr anchor="b"/>
          <a:lstStyle>
            <a:lvl1pPr algn="l">
              <a:defRPr sz="2400" b="1">
                <a:latin typeface="Open Sans"/>
                <a:cs typeface="Open San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406" y="612917"/>
            <a:ext cx="7314248" cy="41157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800">
                <a:latin typeface="Open Sans"/>
                <a:cs typeface="Open Sans"/>
              </a:defRPr>
            </a:lvl1pPr>
            <a:lvl2pPr marL="548869" indent="0">
              <a:buNone/>
              <a:defRPr sz="3400"/>
            </a:lvl2pPr>
            <a:lvl3pPr marL="1097737" indent="0">
              <a:buNone/>
              <a:defRPr sz="2900"/>
            </a:lvl3pPr>
            <a:lvl4pPr marL="1646606" indent="0">
              <a:buNone/>
              <a:defRPr sz="2400"/>
            </a:lvl4pPr>
            <a:lvl5pPr marL="2195474" indent="0">
              <a:buNone/>
              <a:defRPr sz="2400"/>
            </a:lvl5pPr>
            <a:lvl6pPr marL="2744343" indent="0">
              <a:buNone/>
              <a:defRPr sz="2400"/>
            </a:lvl6pPr>
            <a:lvl7pPr marL="3293212" indent="0">
              <a:buNone/>
              <a:defRPr sz="2400"/>
            </a:lvl7pPr>
            <a:lvl8pPr marL="3842080" indent="0">
              <a:buNone/>
              <a:defRPr sz="2400"/>
            </a:lvl8pPr>
            <a:lvl9pPr marL="4390949" indent="0">
              <a:buNone/>
              <a:defRPr sz="24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406" y="5368581"/>
            <a:ext cx="7314248" cy="8050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00">
                <a:latin typeface="Open Sans"/>
                <a:cs typeface="Open Sans"/>
              </a:defRPr>
            </a:lvl1pPr>
            <a:lvl2pPr marL="548869" indent="0">
              <a:buNone/>
              <a:defRPr sz="1400"/>
            </a:lvl2pPr>
            <a:lvl3pPr marL="1097737" indent="0">
              <a:buNone/>
              <a:defRPr sz="1200"/>
            </a:lvl3pPr>
            <a:lvl4pPr marL="1646606" indent="0">
              <a:buNone/>
              <a:defRPr sz="1100"/>
            </a:lvl4pPr>
            <a:lvl5pPr marL="2195474" indent="0">
              <a:buNone/>
              <a:defRPr sz="1100"/>
            </a:lvl5pPr>
            <a:lvl6pPr marL="2744343" indent="0">
              <a:buNone/>
              <a:defRPr sz="1100"/>
            </a:lvl6pPr>
            <a:lvl7pPr marL="3293212" indent="0">
              <a:buNone/>
              <a:defRPr sz="1100"/>
            </a:lvl7pPr>
            <a:lvl8pPr marL="3842080" indent="0">
              <a:buNone/>
              <a:defRPr sz="1100"/>
            </a:lvl8pPr>
            <a:lvl9pPr marL="4390949" indent="0">
              <a:buNone/>
              <a:defRPr sz="11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munich consult - Wir fördern Menschen und Organisationen.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83D2F-5EC6-4A38-B263-8A1D27DEEBB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munich consult - Wir fördern Menschen und Organisationen.</a:t>
            </a:r>
          </a:p>
        </p:txBody>
      </p:sp>
      <p:sp>
        <p:nvSpPr>
          <p:cNvPr id="3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8232B-5426-42C6-8626-4C5F461AF2F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41650" y="6357938"/>
            <a:ext cx="6107113" cy="365125"/>
          </a:xfrm>
          <a:prstGeom prst="rect">
            <a:avLst/>
          </a:prstGeom>
        </p:spPr>
        <p:txBody>
          <a:bodyPr vert="horz" wrap="square" lIns="109774" tIns="54887" rIns="109774" bIns="54887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A6414"/>
                </a:solidFill>
                <a:latin typeface="Open Sans" charset="0"/>
              </a:defRPr>
            </a:lvl1pPr>
          </a:lstStyle>
          <a:p>
            <a:pPr>
              <a:defRPr/>
            </a:pPr>
            <a:r>
              <a:rPr lang="de-DE" altLang="de-DE"/>
              <a:t>munich consult - Wir fördern Menschen und Organisationen.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398000" y="6357938"/>
            <a:ext cx="2182813" cy="365125"/>
          </a:xfrm>
          <a:prstGeom prst="rect">
            <a:avLst/>
          </a:prstGeom>
        </p:spPr>
        <p:txBody>
          <a:bodyPr vert="horz" wrap="square" lIns="109774" tIns="54887" rIns="109774" bIns="54887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A6414"/>
                </a:solidFill>
                <a:latin typeface="Open Sans" charset="0"/>
              </a:defRPr>
            </a:lvl1pPr>
          </a:lstStyle>
          <a:p>
            <a:pPr>
              <a:defRPr/>
            </a:pPr>
            <a:fld id="{2AF9B8F3-A920-4002-B8F4-3C061ED0E49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pic>
        <p:nvPicPr>
          <p:cNvPr id="1028" name="Bild 1" descr="image001-8.png"/>
          <p:cNvPicPr>
            <a:picLocks noChangeAspect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31825" y="6318250"/>
            <a:ext cx="1211263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1096963" rtl="0" eaLnBrk="0" fontAlgn="base" hangingPunct="0">
        <a:spcBef>
          <a:spcPct val="0"/>
        </a:spcBef>
        <a:spcAft>
          <a:spcPct val="0"/>
        </a:spcAft>
        <a:defRPr sz="53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1096963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1096963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1096963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1096963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1096963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1096963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1096963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1096963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411163" indent="-411163" algn="l" defTabSz="109696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890588" indent="-342900" algn="l" defTabSz="109696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371600" indent="-273050" algn="l" defTabSz="109696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920875" indent="-273050" algn="l" defTabSz="109696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468563" indent="-273050" algn="l" defTabSz="109696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3018777" indent="-274434" algn="l" defTabSz="109773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7646" indent="-274434" algn="l" defTabSz="109773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6515" indent="-274434" algn="l" defTabSz="109773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5383" indent="-274434" algn="l" defTabSz="109773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09773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869" algn="l" defTabSz="109773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737" algn="l" defTabSz="109773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6606" algn="l" defTabSz="109773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5474" algn="l" defTabSz="109773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4343" algn="l" defTabSz="109773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3212" algn="l" defTabSz="109773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2080" algn="l" defTabSz="109773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90949" algn="l" defTabSz="1097737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7737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5" name="Textfeld 4"/>
          <p:cNvSpPr txBox="1">
            <a:spLocks noChangeArrowheads="1"/>
          </p:cNvSpPr>
          <p:nvPr/>
        </p:nvSpPr>
        <p:spPr bwMode="auto">
          <a:xfrm>
            <a:off x="625475" y="842963"/>
            <a:ext cx="10980738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de-DE" sz="5800">
                <a:solidFill>
                  <a:srgbClr val="FA6414"/>
                </a:solidFill>
                <a:latin typeface="Open Sans" pitchFamily="34" charset="0"/>
              </a:rPr>
              <a:t>Exkurs Achtsamkeit</a:t>
            </a:r>
          </a:p>
        </p:txBody>
      </p:sp>
      <p:sp>
        <p:nvSpPr>
          <p:cNvPr id="2052" name="Textfeld 16"/>
          <p:cNvSpPr txBox="1">
            <a:spLocks noChangeArrowheads="1"/>
          </p:cNvSpPr>
          <p:nvPr/>
        </p:nvSpPr>
        <p:spPr bwMode="auto">
          <a:xfrm>
            <a:off x="7481888" y="404813"/>
            <a:ext cx="4103687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de-DE" altLang="de-DE" sz="1100">
                <a:solidFill>
                  <a:srgbClr val="FA6414"/>
                </a:solidFill>
                <a:latin typeface="Open Sans" pitchFamily="34" charset="0"/>
              </a:rPr>
              <a:t>www.munichconsult.de</a:t>
            </a:r>
          </a:p>
          <a:p>
            <a:endParaRPr lang="de-DE" altLang="de-DE">
              <a:solidFill>
                <a:srgbClr val="FA6414"/>
              </a:solidFill>
              <a:latin typeface="Open Sans" pitchFamily="34" charset="0"/>
            </a:endParaRPr>
          </a:p>
        </p:txBody>
      </p:sp>
      <p:sp>
        <p:nvSpPr>
          <p:cNvPr id="10" name="Textfeld 9"/>
          <p:cNvSpPr txBox="1">
            <a:spLocks noChangeArrowheads="1"/>
          </p:cNvSpPr>
          <p:nvPr/>
        </p:nvSpPr>
        <p:spPr bwMode="auto">
          <a:xfrm>
            <a:off x="622300" y="3443288"/>
            <a:ext cx="6824663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de-DE" altLang="de-DE" sz="2400" b="1">
                <a:solidFill>
                  <a:srgbClr val="898989"/>
                </a:solidFill>
                <a:latin typeface="Open Sans" pitchFamily="34" charset="0"/>
              </a:rPr>
              <a:t>Autopilot, Begriff und Übungen für den Alltag</a:t>
            </a:r>
          </a:p>
        </p:txBody>
      </p:sp>
      <p:pic>
        <p:nvPicPr>
          <p:cNvPr id="11" name="Picture 7" descr="D:\printmedien\munichconsult\links\auszeichnung.png"/>
          <p:cNvPicPr>
            <a:picLocks noChangeAspect="1" noChangeArrowheads="1"/>
          </p:cNvPicPr>
          <p:nvPr/>
        </p:nvPicPr>
        <p:blipFill>
          <a:blip r:embed="rId2" cstate="print"/>
          <a:srcRect r="29160"/>
          <a:stretch>
            <a:fillRect/>
          </a:stretch>
        </p:blipFill>
        <p:spPr bwMode="auto">
          <a:xfrm>
            <a:off x="10048875" y="1809750"/>
            <a:ext cx="2135188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feld 11"/>
          <p:cNvSpPr txBox="1">
            <a:spLocks noChangeArrowheads="1"/>
          </p:cNvSpPr>
          <p:nvPr/>
        </p:nvSpPr>
        <p:spPr bwMode="auto">
          <a:xfrm>
            <a:off x="10448925" y="1911350"/>
            <a:ext cx="18113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FA8B7E5E-A8DF-45BC-8376-3913C36D9E76}" type="datetime7">
              <a:rPr lang="de-DE" altLang="de-DE" sz="2800">
                <a:solidFill>
                  <a:schemeClr val="bg1"/>
                </a:solidFill>
                <a:latin typeface="Open Sans" pitchFamily="34" charset="0"/>
              </a:rPr>
              <a:pPr/>
              <a:t>Apr-16</a:t>
            </a:fld>
            <a:endParaRPr lang="de-DE" altLang="de-DE" sz="2800">
              <a:solidFill>
                <a:schemeClr val="bg1"/>
              </a:solidFill>
              <a:latin typeface="Open Sans" pitchFamily="34" charset="0"/>
            </a:endParaRPr>
          </a:p>
        </p:txBody>
      </p:sp>
      <p:pic>
        <p:nvPicPr>
          <p:cNvPr id="2056" name="Picture 2" descr="D:\printmedien\munichconsult\links\titelseite.jpg"/>
          <p:cNvPicPr>
            <a:picLocks noChangeAspect="1" noChangeArrowheads="1"/>
          </p:cNvPicPr>
          <p:nvPr/>
        </p:nvPicPr>
        <p:blipFill>
          <a:blip r:embed="rId3" cstate="print"/>
          <a:srcRect t="81064" b="4530"/>
          <a:stretch>
            <a:fillRect/>
          </a:stretch>
        </p:blipFill>
        <p:spPr bwMode="auto">
          <a:xfrm>
            <a:off x="0" y="5505450"/>
            <a:ext cx="12192000" cy="98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7" name="Textfeld 14"/>
          <p:cNvSpPr txBox="1">
            <a:spLocks noChangeArrowheads="1"/>
          </p:cNvSpPr>
          <p:nvPr/>
        </p:nvSpPr>
        <p:spPr bwMode="auto">
          <a:xfrm>
            <a:off x="3687763" y="5899150"/>
            <a:ext cx="361791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1400"/>
              </a:lnSpc>
            </a:pPr>
            <a:r>
              <a:rPr lang="de-DE" altLang="de-DE" sz="1400">
                <a:solidFill>
                  <a:srgbClr val="898989"/>
                </a:solidFill>
                <a:latin typeface="Open Sans" pitchFamily="34" charset="0"/>
              </a:rPr>
              <a:t>Wir fördern Menschen und Organisationen.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bgerundetes Rechteck 13"/>
          <p:cNvSpPr/>
          <p:nvPr/>
        </p:nvSpPr>
        <p:spPr>
          <a:xfrm>
            <a:off x="604838" y="2125663"/>
            <a:ext cx="11015662" cy="3132137"/>
          </a:xfrm>
          <a:prstGeom prst="roundRect">
            <a:avLst>
              <a:gd name="adj" fmla="val 6975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marL="583200" lvl="1" indent="0" algn="ctr" defTabSz="1097737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2000" dirty="0">
              <a:solidFill>
                <a:schemeClr val="tx1"/>
              </a:solidFill>
              <a:latin typeface="Open Sans"/>
              <a:cs typeface="Open Sans"/>
            </a:endParaRPr>
          </a:p>
        </p:txBody>
      </p:sp>
      <p:sp>
        <p:nvSpPr>
          <p:cNvPr id="3075" name="Fußzeilenplatzhalter 1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de-DE" altLang="de-DE" smtClean="0">
                <a:latin typeface="Open Sans" pitchFamily="34" charset="0"/>
              </a:rPr>
              <a:t>munich consult - Wir fördern Menschen und Organisationen.</a:t>
            </a:r>
          </a:p>
        </p:txBody>
      </p:sp>
      <p:sp>
        <p:nvSpPr>
          <p:cNvPr id="3076" name="Foliennummernplatzhalter 2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01320EA-90C6-4543-8958-1EFD77CE4A6C}" type="slidenum">
              <a:rPr lang="de-DE" altLang="de-DE" smtClean="0">
                <a:latin typeface="Open Sans" pitchFamily="34" charset="0"/>
              </a:rPr>
              <a:pPr/>
              <a:t>2</a:t>
            </a:fld>
            <a:endParaRPr lang="de-DE" altLang="de-DE" smtClean="0">
              <a:latin typeface="Open Sans" pitchFamily="34" charset="0"/>
            </a:endParaRPr>
          </a:p>
        </p:txBody>
      </p:sp>
      <p:sp>
        <p:nvSpPr>
          <p:cNvPr id="5" name="Textfeld 4"/>
          <p:cNvSpPr txBox="1">
            <a:spLocks noChangeArrowheads="1"/>
          </p:cNvSpPr>
          <p:nvPr/>
        </p:nvSpPr>
        <p:spPr bwMode="auto">
          <a:xfrm>
            <a:off x="620713" y="404813"/>
            <a:ext cx="8199437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de-DE" sz="3400">
                <a:solidFill>
                  <a:srgbClr val="FA6414"/>
                </a:solidFill>
                <a:latin typeface="Open Sans" pitchFamily="34" charset="0"/>
              </a:rPr>
              <a:t>Der Autopilot</a:t>
            </a:r>
          </a:p>
        </p:txBody>
      </p:sp>
      <p:sp>
        <p:nvSpPr>
          <p:cNvPr id="7" name="Textfeld 6"/>
          <p:cNvSpPr txBox="1">
            <a:spLocks noChangeArrowheads="1"/>
          </p:cNvSpPr>
          <p:nvPr/>
        </p:nvSpPr>
        <p:spPr bwMode="auto">
          <a:xfrm>
            <a:off x="604838" y="1319213"/>
            <a:ext cx="10980737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buClr>
                <a:srgbClr val="898989"/>
              </a:buClr>
            </a:pPr>
            <a:r>
              <a:rPr lang="de-DE" altLang="de-DE" sz="2400" i="1">
                <a:solidFill>
                  <a:srgbClr val="898989"/>
                </a:solidFill>
                <a:latin typeface="Open Sans" pitchFamily="34" charset="0"/>
              </a:rPr>
              <a:t>Es ist ein Unterschied, ob man denkt oder ob man bemerkt, dass man denkt!</a:t>
            </a:r>
          </a:p>
        </p:txBody>
      </p:sp>
      <p:sp>
        <p:nvSpPr>
          <p:cNvPr id="13" name="Textfeld 12"/>
          <p:cNvSpPr txBox="1">
            <a:spLocks noChangeArrowheads="1"/>
          </p:cNvSpPr>
          <p:nvPr/>
        </p:nvSpPr>
        <p:spPr bwMode="auto">
          <a:xfrm>
            <a:off x="6804025" y="6134100"/>
            <a:ext cx="47815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/>
            <a:r>
              <a:rPr lang="de-DE" altLang="de-DE" sz="1000">
                <a:solidFill>
                  <a:srgbClr val="898989"/>
                </a:solidFill>
                <a:latin typeface="Open Sans" pitchFamily="34" charset="0"/>
              </a:rPr>
              <a:t>Quelle: xx</a:t>
            </a:r>
          </a:p>
        </p:txBody>
      </p:sp>
      <p:sp>
        <p:nvSpPr>
          <p:cNvPr id="12" name="Textfeld 11"/>
          <p:cNvSpPr txBox="1">
            <a:spLocks noChangeArrowheads="1"/>
          </p:cNvSpPr>
          <p:nvPr/>
        </p:nvSpPr>
        <p:spPr bwMode="auto">
          <a:xfrm>
            <a:off x="606425" y="2193925"/>
            <a:ext cx="10979150" cy="313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Clr>
                <a:srgbClr val="898989"/>
              </a:buClr>
              <a:buFont typeface="Wingdings" pitchFamily="2" charset="2"/>
              <a:buChar char="Ø"/>
            </a:pPr>
            <a:r>
              <a:rPr lang="de-DE" altLang="de-DE" sz="2000">
                <a:solidFill>
                  <a:srgbClr val="000000"/>
                </a:solidFill>
                <a:latin typeface="Open Sans" pitchFamily="34" charset="0"/>
              </a:rPr>
              <a:t>Der Autopilot bezeichnet den geistigen Alltagszustand, in dem wir leben</a:t>
            </a:r>
          </a:p>
          <a:p>
            <a:pPr marL="342900" indent="-342900">
              <a:buClr>
                <a:srgbClr val="898989"/>
              </a:buClr>
              <a:buFont typeface="Wingdings" pitchFamily="2" charset="2"/>
              <a:buChar char="Ø"/>
            </a:pPr>
            <a:endParaRPr lang="de-DE" altLang="de-DE" sz="2000">
              <a:solidFill>
                <a:srgbClr val="000000"/>
              </a:solidFill>
              <a:latin typeface="Open Sans" pitchFamily="34" charset="0"/>
            </a:endParaRPr>
          </a:p>
          <a:p>
            <a:pPr marL="342900" indent="-342900">
              <a:buClr>
                <a:srgbClr val="898989"/>
              </a:buClr>
              <a:buFont typeface="Wingdings" pitchFamily="2" charset="2"/>
              <a:buChar char="Ø"/>
            </a:pPr>
            <a:r>
              <a:rPr lang="de-DE" altLang="de-DE" sz="2000">
                <a:solidFill>
                  <a:srgbClr val="000000"/>
                </a:solidFill>
                <a:latin typeface="Open Sans" pitchFamily="34" charset="0"/>
              </a:rPr>
              <a:t>In diesem Modus reagieren wir unreflektiert und unbewusst, statt bewusst zu agieren</a:t>
            </a:r>
          </a:p>
          <a:p>
            <a:pPr marL="342900" indent="-342900">
              <a:buClr>
                <a:srgbClr val="898989"/>
              </a:buClr>
              <a:buFont typeface="Wingdings" pitchFamily="2" charset="2"/>
              <a:buChar char="Ø"/>
            </a:pPr>
            <a:endParaRPr lang="de-DE" altLang="de-DE" sz="2000">
              <a:solidFill>
                <a:srgbClr val="000000"/>
              </a:solidFill>
              <a:latin typeface="Open Sans" pitchFamily="34" charset="0"/>
            </a:endParaRPr>
          </a:p>
          <a:p>
            <a:pPr marL="342900" indent="-342900">
              <a:buClr>
                <a:srgbClr val="898989"/>
              </a:buClr>
              <a:buFont typeface="Wingdings" pitchFamily="2" charset="2"/>
              <a:buChar char="Ø"/>
            </a:pPr>
            <a:r>
              <a:rPr lang="de-DE" altLang="de-DE" sz="2000">
                <a:solidFill>
                  <a:srgbClr val="000000"/>
                </a:solidFill>
                <a:latin typeface="Open Sans" pitchFamily="34" charset="0"/>
              </a:rPr>
              <a:t>Geistige Anwesenheit in der Zukunft oder in der Vergangenheit, nicht im Hier und Jetzt</a:t>
            </a:r>
          </a:p>
          <a:p>
            <a:pPr marL="342900" indent="-342900">
              <a:buClr>
                <a:srgbClr val="898989"/>
              </a:buClr>
              <a:buFont typeface="Wingdings" pitchFamily="2" charset="2"/>
              <a:buChar char="Ø"/>
            </a:pPr>
            <a:endParaRPr lang="de-DE" altLang="de-DE" sz="2000">
              <a:solidFill>
                <a:srgbClr val="000000"/>
              </a:solidFill>
              <a:latin typeface="Open Sans" pitchFamily="34" charset="0"/>
            </a:endParaRPr>
          </a:p>
          <a:p>
            <a:pPr marL="342900" indent="-342900">
              <a:buClr>
                <a:srgbClr val="898989"/>
              </a:buClr>
              <a:buFont typeface="Wingdings" pitchFamily="2" charset="2"/>
              <a:buChar char="Ø"/>
            </a:pPr>
            <a:r>
              <a:rPr lang="de-DE" altLang="de-DE" sz="2000">
                <a:solidFill>
                  <a:srgbClr val="000000"/>
                </a:solidFill>
                <a:latin typeface="Open Sans" pitchFamily="34" charset="0"/>
              </a:rPr>
              <a:t>Wir nehmen nicht wahr, was gerade geschieht</a:t>
            </a:r>
          </a:p>
          <a:p>
            <a:pPr marL="342900" indent="-342900">
              <a:buClr>
                <a:srgbClr val="898989"/>
              </a:buClr>
              <a:buFont typeface="Wingdings" pitchFamily="2" charset="2"/>
              <a:buChar char="Ø"/>
            </a:pPr>
            <a:endParaRPr lang="de-DE" altLang="de-DE" sz="2000">
              <a:solidFill>
                <a:srgbClr val="000000"/>
              </a:solidFill>
              <a:latin typeface="Open Sans" pitchFamily="34" charset="0"/>
            </a:endParaRPr>
          </a:p>
          <a:p>
            <a:pPr marL="342900" indent="-342900">
              <a:buClr>
                <a:srgbClr val="898989"/>
              </a:buClr>
              <a:buFont typeface="Wingdings" pitchFamily="2" charset="2"/>
              <a:buChar char="Ø"/>
            </a:pPr>
            <a:r>
              <a:rPr lang="de-DE" altLang="de-DE" sz="2000">
                <a:solidFill>
                  <a:srgbClr val="000000"/>
                </a:solidFill>
                <a:latin typeface="Open Sans" pitchFamily="34" charset="0"/>
              </a:rPr>
              <a:t>Die Gefahr, in Stress zu geraten und nicht mehr entfliehen zu können, ist hier sehr groß!</a:t>
            </a:r>
          </a:p>
          <a:p>
            <a:pPr marL="342900" indent="-342900">
              <a:buClr>
                <a:srgbClr val="898989"/>
              </a:buClr>
              <a:buFont typeface="Wingdings" pitchFamily="2" charset="2"/>
              <a:buChar char="Ø"/>
            </a:pPr>
            <a:endParaRPr lang="de-DE" altLang="de-DE" sz="2000" i="1">
              <a:solidFill>
                <a:srgbClr val="000000"/>
              </a:solidFill>
              <a:latin typeface="Open Sans" pitchFamily="34" charset="0"/>
            </a:endParaRPr>
          </a:p>
          <a:p>
            <a:pPr marL="342900" indent="-342900">
              <a:buClr>
                <a:srgbClr val="898989"/>
              </a:buClr>
              <a:buFont typeface="Wingdings" pitchFamily="2" charset="2"/>
              <a:buChar char="Ø"/>
            </a:pPr>
            <a:endParaRPr lang="de-DE" altLang="de-DE" sz="1500" i="1">
              <a:solidFill>
                <a:srgbClr val="000000"/>
              </a:solidFill>
              <a:latin typeface="Open Sans" pitchFamily="34" charset="0"/>
            </a:endParaRPr>
          </a:p>
          <a:p>
            <a:pPr marL="342900" indent="-342900" algn="ctr"/>
            <a:r>
              <a:rPr lang="de-DE" altLang="de-DE" sz="2400" i="1">
                <a:solidFill>
                  <a:srgbClr val="FA6414"/>
                </a:solidFill>
                <a:latin typeface="Open Sans" pitchFamily="34" charset="0"/>
              </a:rPr>
              <a:t>Achtsamkeit als Weg aus dem Hamsterrad!</a:t>
            </a:r>
          </a:p>
          <a:p>
            <a:pPr marL="342900" indent="-342900">
              <a:buClr>
                <a:srgbClr val="898989"/>
              </a:buClr>
            </a:pPr>
            <a:endParaRPr lang="de-DE" altLang="de-DE" sz="2000">
              <a:solidFill>
                <a:srgbClr val="000000"/>
              </a:solidFill>
              <a:latin typeface="Open San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5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ußzeilenplatzhalter 1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de-DE" altLang="de-DE" smtClean="0">
                <a:latin typeface="Open Sans" pitchFamily="34" charset="0"/>
              </a:rPr>
              <a:t>munich consult - Wir fördern Menschen und Organisationen.</a:t>
            </a:r>
          </a:p>
        </p:txBody>
      </p:sp>
      <p:sp>
        <p:nvSpPr>
          <p:cNvPr id="4099" name="Foliennummernplatzhalter 2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5ADD449-958A-49F9-B38F-71077DA98604}" type="slidenum">
              <a:rPr lang="de-DE" altLang="de-DE" smtClean="0">
                <a:latin typeface="Open Sans" pitchFamily="34" charset="0"/>
              </a:rPr>
              <a:pPr/>
              <a:t>3</a:t>
            </a:fld>
            <a:endParaRPr lang="de-DE" altLang="de-DE" smtClean="0">
              <a:latin typeface="Open Sans" pitchFamily="34" charset="0"/>
            </a:endParaRPr>
          </a:p>
        </p:txBody>
      </p:sp>
      <p:sp>
        <p:nvSpPr>
          <p:cNvPr id="5" name="Textfeld 4"/>
          <p:cNvSpPr txBox="1">
            <a:spLocks noChangeArrowheads="1"/>
          </p:cNvSpPr>
          <p:nvPr/>
        </p:nvSpPr>
        <p:spPr bwMode="auto">
          <a:xfrm>
            <a:off x="620713" y="404813"/>
            <a:ext cx="8199437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de-DE" sz="3400">
                <a:solidFill>
                  <a:srgbClr val="FA6414"/>
                </a:solidFill>
                <a:latin typeface="Open Sans" pitchFamily="34" charset="0"/>
              </a:rPr>
              <a:t>Bedeutung von Achtsamkeit</a:t>
            </a:r>
          </a:p>
        </p:txBody>
      </p:sp>
      <p:sp>
        <p:nvSpPr>
          <p:cNvPr id="7" name="Textfeld 6"/>
          <p:cNvSpPr txBox="1">
            <a:spLocks noChangeArrowheads="1"/>
          </p:cNvSpPr>
          <p:nvPr/>
        </p:nvSpPr>
        <p:spPr bwMode="auto">
          <a:xfrm>
            <a:off x="606425" y="2024063"/>
            <a:ext cx="5278438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Clr>
                <a:srgbClr val="898989"/>
              </a:buClr>
              <a:buFont typeface="Wingdings" pitchFamily="2" charset="2"/>
              <a:buChar char="Ø"/>
            </a:pPr>
            <a:r>
              <a:rPr lang="de-DE" altLang="de-DE" sz="2000">
                <a:solidFill>
                  <a:srgbClr val="000000"/>
                </a:solidFill>
                <a:latin typeface="Open Sans" pitchFamily="34" charset="0"/>
              </a:rPr>
              <a:t>Stress ist zu unserem alltäglichen Begleiter geworden</a:t>
            </a:r>
          </a:p>
          <a:p>
            <a:pPr marL="342900" indent="-342900">
              <a:buClr>
                <a:srgbClr val="898989"/>
              </a:buClr>
              <a:buFont typeface="Wingdings" pitchFamily="2" charset="2"/>
              <a:buChar char="Ø"/>
            </a:pPr>
            <a:endParaRPr lang="de-DE" altLang="de-DE" sz="2000">
              <a:solidFill>
                <a:srgbClr val="000000"/>
              </a:solidFill>
              <a:latin typeface="Open Sans" pitchFamily="34" charset="0"/>
            </a:endParaRPr>
          </a:p>
          <a:p>
            <a:pPr marL="342900" indent="-342900">
              <a:buClr>
                <a:srgbClr val="898989"/>
              </a:buClr>
              <a:buFont typeface="Wingdings" pitchFamily="2" charset="2"/>
              <a:buChar char="Ø"/>
            </a:pPr>
            <a:r>
              <a:rPr lang="de-DE" altLang="de-DE" sz="2000">
                <a:solidFill>
                  <a:srgbClr val="000000"/>
                </a:solidFill>
                <a:latin typeface="Open Sans" pitchFamily="34" charset="0"/>
              </a:rPr>
              <a:t>Raubbau an Körper, Geist und Seele</a:t>
            </a:r>
          </a:p>
          <a:p>
            <a:pPr marL="342900" indent="-342900">
              <a:buClr>
                <a:srgbClr val="898989"/>
              </a:buClr>
              <a:buFont typeface="Wingdings" pitchFamily="2" charset="2"/>
              <a:buChar char="Ø"/>
            </a:pPr>
            <a:endParaRPr lang="de-DE" altLang="de-DE" sz="2000">
              <a:solidFill>
                <a:srgbClr val="000000"/>
              </a:solidFill>
              <a:latin typeface="Open Sans" pitchFamily="34" charset="0"/>
            </a:endParaRPr>
          </a:p>
          <a:p>
            <a:pPr marL="342900" indent="-342900">
              <a:buClr>
                <a:srgbClr val="898989"/>
              </a:buClr>
              <a:buFont typeface="Wingdings" pitchFamily="2" charset="2"/>
              <a:buChar char="Ø"/>
            </a:pPr>
            <a:r>
              <a:rPr lang="de-DE" altLang="de-DE" sz="2000">
                <a:solidFill>
                  <a:srgbClr val="000000"/>
                </a:solidFill>
                <a:latin typeface="Open Sans" pitchFamily="34" charset="0"/>
              </a:rPr>
              <a:t>Bewusstsein für Stress und für eigene Bedürfnisse fehlt</a:t>
            </a:r>
          </a:p>
          <a:p>
            <a:pPr marL="342900" indent="-342900">
              <a:buClr>
                <a:srgbClr val="898989"/>
              </a:buClr>
              <a:buFont typeface="Wingdings" pitchFamily="2" charset="2"/>
              <a:buChar char="Ø"/>
            </a:pPr>
            <a:endParaRPr lang="de-DE" altLang="de-DE" sz="2000">
              <a:solidFill>
                <a:srgbClr val="000000"/>
              </a:solidFill>
              <a:latin typeface="Open Sans" pitchFamily="34" charset="0"/>
            </a:endParaRPr>
          </a:p>
          <a:p>
            <a:pPr marL="342900" indent="-342900">
              <a:buClr>
                <a:srgbClr val="898989"/>
              </a:buClr>
              <a:buFont typeface="Wingdings" pitchFamily="2" charset="2"/>
              <a:buChar char="Ø"/>
            </a:pPr>
            <a:r>
              <a:rPr lang="de-DE" altLang="de-DE" sz="2000">
                <a:solidFill>
                  <a:srgbClr val="000000"/>
                </a:solidFill>
                <a:latin typeface="Open Sans" pitchFamily="34" charset="0"/>
              </a:rPr>
              <a:t>Stichwort: </a:t>
            </a:r>
            <a:r>
              <a:rPr lang="de-DE" altLang="de-DE" sz="2000" i="1">
                <a:solidFill>
                  <a:srgbClr val="000000"/>
                </a:solidFill>
                <a:latin typeface="Open Sans" pitchFamily="34" charset="0"/>
              </a:rPr>
              <a:t>Der Autopilot</a:t>
            </a:r>
          </a:p>
          <a:p>
            <a:pPr marL="342900" indent="-342900">
              <a:buClr>
                <a:srgbClr val="898989"/>
              </a:buClr>
            </a:pPr>
            <a:endParaRPr lang="de-DE" altLang="de-DE" sz="2000">
              <a:solidFill>
                <a:srgbClr val="000000"/>
              </a:solidFill>
              <a:latin typeface="Open Sans" pitchFamily="34" charset="0"/>
            </a:endParaRPr>
          </a:p>
        </p:txBody>
      </p:sp>
      <p:sp>
        <p:nvSpPr>
          <p:cNvPr id="13" name="Textfeld 12"/>
          <p:cNvSpPr txBox="1">
            <a:spLocks noChangeArrowheads="1"/>
          </p:cNvSpPr>
          <p:nvPr/>
        </p:nvSpPr>
        <p:spPr bwMode="auto">
          <a:xfrm>
            <a:off x="6804025" y="6134100"/>
            <a:ext cx="47815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/>
            <a:r>
              <a:rPr lang="de-DE" altLang="de-DE" sz="1000">
                <a:solidFill>
                  <a:srgbClr val="898989"/>
                </a:solidFill>
                <a:latin typeface="Open Sans" pitchFamily="34" charset="0"/>
              </a:rPr>
              <a:t>Quelle: xx</a:t>
            </a:r>
          </a:p>
        </p:txBody>
      </p:sp>
      <p:sp>
        <p:nvSpPr>
          <p:cNvPr id="9" name="Abgerundetes Rechteck 8"/>
          <p:cNvSpPr/>
          <p:nvPr/>
        </p:nvSpPr>
        <p:spPr>
          <a:xfrm>
            <a:off x="5938838" y="2228850"/>
            <a:ext cx="5651500" cy="2447925"/>
          </a:xfrm>
          <a:prstGeom prst="roundRect">
            <a:avLst>
              <a:gd name="adj" fmla="val 6975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>
            <a:lvl1pPr marL="342900" indent="-34290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582613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lvl="1" indent="0" algn="ctr">
              <a:defRPr/>
            </a:pPr>
            <a:r>
              <a:rPr lang="de-DE" altLang="de-DE" sz="2000" smtClean="0">
                <a:latin typeface="Open Sans" charset="0"/>
              </a:rPr>
              <a:t>Ziel:</a:t>
            </a:r>
          </a:p>
          <a:p>
            <a:pPr lvl="1" indent="0" algn="ctr">
              <a:defRPr/>
            </a:pPr>
            <a:r>
              <a:rPr lang="de-DE" altLang="de-DE" sz="2000" smtClean="0">
                <a:latin typeface="Open Sans" charset="0"/>
              </a:rPr>
              <a:t>Wahrnehmung unserer Selbst</a:t>
            </a:r>
          </a:p>
          <a:p>
            <a:pPr lvl="1" indent="0" algn="ctr">
              <a:defRPr/>
            </a:pPr>
            <a:r>
              <a:rPr lang="de-DE" altLang="de-DE" sz="2000" smtClean="0">
                <a:latin typeface="Open Sans" charset="0"/>
              </a:rPr>
              <a:t>– unseres Körpers, unserer Gefühle und unserer Gedanken –</a:t>
            </a:r>
          </a:p>
          <a:p>
            <a:pPr lvl="1" indent="0" algn="ctr">
              <a:defRPr/>
            </a:pPr>
            <a:r>
              <a:rPr lang="de-DE" altLang="de-DE" sz="2000" smtClean="0">
                <a:latin typeface="Open Sans" charset="0"/>
              </a:rPr>
              <a:t>verfeinern und Stresssituationen erkennen.</a:t>
            </a:r>
          </a:p>
        </p:txBody>
      </p:sp>
      <p:sp>
        <p:nvSpPr>
          <p:cNvPr id="10" name="Gleichschenkliges Dreieck 9"/>
          <p:cNvSpPr>
            <a:spLocks noChangeArrowheads="1"/>
          </p:cNvSpPr>
          <p:nvPr/>
        </p:nvSpPr>
        <p:spPr bwMode="auto">
          <a:xfrm flipV="1">
            <a:off x="6176963" y="3108325"/>
            <a:ext cx="347662" cy="428625"/>
          </a:xfrm>
          <a:prstGeom prst="triangle">
            <a:avLst>
              <a:gd name="adj" fmla="val 50000"/>
            </a:avLst>
          </a:prstGeom>
          <a:solidFill>
            <a:srgbClr val="FA6414"/>
          </a:solidFill>
          <a:ln w="9525">
            <a:solidFill>
              <a:srgbClr val="FA6414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1097737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6283325" y="3598863"/>
            <a:ext cx="142875" cy="144462"/>
          </a:xfrm>
          <a:prstGeom prst="ellipse">
            <a:avLst/>
          </a:prstGeom>
          <a:solidFill>
            <a:srgbClr val="FA6414"/>
          </a:solidFill>
          <a:ln w="9525">
            <a:solidFill>
              <a:srgbClr val="FA6414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1097737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ußzeilenplatzhalter 1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de-DE" altLang="de-DE" smtClean="0">
                <a:latin typeface="Open Sans" pitchFamily="34" charset="0"/>
              </a:rPr>
              <a:t>munich consult - Wir fördern Menschen und Organisationen.</a:t>
            </a:r>
          </a:p>
        </p:txBody>
      </p:sp>
      <p:sp>
        <p:nvSpPr>
          <p:cNvPr id="5123" name="Foliennummernplatzhalter 2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CDABD9C-5E1C-4E6F-AA9E-E3F2DAE0F16B}" type="slidenum">
              <a:rPr lang="de-DE" altLang="de-DE" smtClean="0">
                <a:latin typeface="Open Sans" pitchFamily="34" charset="0"/>
              </a:rPr>
              <a:pPr/>
              <a:t>4</a:t>
            </a:fld>
            <a:endParaRPr lang="de-DE" altLang="de-DE" smtClean="0">
              <a:latin typeface="Open Sans" pitchFamily="34" charset="0"/>
            </a:endParaRPr>
          </a:p>
        </p:txBody>
      </p:sp>
      <p:sp>
        <p:nvSpPr>
          <p:cNvPr id="5" name="Textfeld 4"/>
          <p:cNvSpPr txBox="1">
            <a:spLocks noChangeArrowheads="1"/>
          </p:cNvSpPr>
          <p:nvPr/>
        </p:nvSpPr>
        <p:spPr bwMode="auto">
          <a:xfrm>
            <a:off x="620713" y="404813"/>
            <a:ext cx="56896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de-DE" sz="3400">
                <a:solidFill>
                  <a:srgbClr val="FA6414"/>
                </a:solidFill>
                <a:latin typeface="Open Sans" pitchFamily="34" charset="0"/>
              </a:rPr>
              <a:t>Was ist Achtsamkeit?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565650" y="1314450"/>
            <a:ext cx="7019925" cy="44005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de-DE" altLang="de-DE" sz="2000" dirty="0" smtClean="0">
                <a:solidFill>
                  <a:srgbClr val="FA6414"/>
                </a:solidFill>
                <a:latin typeface="Open Sans" charset="0"/>
              </a:rPr>
              <a:t>Achtsamkeit ist eine innere Haltung dem jetzigen Moment, sich selbst und anderen Lebewesen gegenüber, die sich durch folgende Merkmale auszeichnet:</a:t>
            </a:r>
          </a:p>
          <a:p>
            <a:pPr>
              <a:defRPr/>
            </a:pPr>
            <a:r>
              <a:rPr lang="de-DE" altLang="de-DE" sz="2000" dirty="0" smtClean="0">
                <a:solidFill>
                  <a:srgbClr val="FA6414"/>
                </a:solidFill>
                <a:latin typeface="Open Sans" charset="0"/>
              </a:rPr>
              <a:t> </a:t>
            </a:r>
          </a:p>
          <a:p>
            <a:pPr marL="342900" indent="-342900">
              <a:buClr>
                <a:srgbClr val="898989"/>
              </a:buClr>
              <a:buFont typeface="Wingdings" pitchFamily="2" charset="2"/>
              <a:buChar char="Ø"/>
              <a:defRPr/>
            </a:pPr>
            <a:r>
              <a:rPr lang="de-DE" altLang="de-DE" sz="2000" dirty="0" smtClean="0">
                <a:latin typeface="Open Sans" charset="0"/>
              </a:rPr>
              <a:t>Nicht </a:t>
            </a:r>
            <a:r>
              <a:rPr lang="de-DE" altLang="de-DE" sz="2000" dirty="0" smtClean="0">
                <a:solidFill>
                  <a:srgbClr val="000000"/>
                </a:solidFill>
                <a:latin typeface="Open Sans" charset="0"/>
              </a:rPr>
              <a:t>bewerten</a:t>
            </a:r>
          </a:p>
          <a:p>
            <a:pPr marL="342900" indent="-342900">
              <a:buClr>
                <a:srgbClr val="898989"/>
              </a:buClr>
              <a:buFont typeface="Wingdings" pitchFamily="2" charset="2"/>
              <a:buChar char="Ø"/>
              <a:defRPr/>
            </a:pPr>
            <a:endParaRPr lang="de-DE" altLang="de-DE" sz="1000" dirty="0" smtClean="0">
              <a:solidFill>
                <a:srgbClr val="000000"/>
              </a:solidFill>
              <a:latin typeface="Open Sans" charset="0"/>
            </a:endParaRPr>
          </a:p>
          <a:p>
            <a:pPr marL="342900" indent="-342900">
              <a:buClr>
                <a:srgbClr val="898989"/>
              </a:buClr>
              <a:buFont typeface="Wingdings" pitchFamily="2" charset="2"/>
              <a:buChar char="Ø"/>
              <a:defRPr/>
            </a:pPr>
            <a:r>
              <a:rPr lang="de-DE" altLang="de-DE" sz="2000" dirty="0" smtClean="0">
                <a:solidFill>
                  <a:srgbClr val="000000"/>
                </a:solidFill>
                <a:latin typeface="Open Sans" charset="0"/>
              </a:rPr>
              <a:t>Geduld</a:t>
            </a:r>
          </a:p>
          <a:p>
            <a:pPr marL="342900" indent="-342900">
              <a:buClr>
                <a:srgbClr val="898989"/>
              </a:buClr>
              <a:buFont typeface="Wingdings" pitchFamily="2" charset="2"/>
              <a:buChar char="Ø"/>
              <a:defRPr/>
            </a:pPr>
            <a:endParaRPr lang="de-DE" altLang="de-DE" sz="1000" dirty="0" smtClean="0">
              <a:solidFill>
                <a:srgbClr val="000000"/>
              </a:solidFill>
              <a:latin typeface="Open Sans" charset="0"/>
            </a:endParaRPr>
          </a:p>
          <a:p>
            <a:pPr marL="342900" indent="-342900">
              <a:buClr>
                <a:srgbClr val="898989"/>
              </a:buClr>
              <a:buFont typeface="Wingdings" pitchFamily="2" charset="2"/>
              <a:buChar char="Ø"/>
              <a:defRPr/>
            </a:pPr>
            <a:r>
              <a:rPr lang="de-DE" altLang="de-DE" sz="2000" dirty="0" smtClean="0">
                <a:solidFill>
                  <a:srgbClr val="000000"/>
                </a:solidFill>
                <a:latin typeface="Open Sans" charset="0"/>
              </a:rPr>
              <a:t>Den Anfängergeist bewahren</a:t>
            </a:r>
          </a:p>
          <a:p>
            <a:pPr marL="342900" indent="-342900">
              <a:buClr>
                <a:srgbClr val="898989"/>
              </a:buClr>
              <a:buFont typeface="Wingdings" pitchFamily="2" charset="2"/>
              <a:buChar char="Ø"/>
              <a:defRPr/>
            </a:pPr>
            <a:endParaRPr lang="de-DE" altLang="de-DE" sz="1000" dirty="0" smtClean="0">
              <a:solidFill>
                <a:srgbClr val="000000"/>
              </a:solidFill>
              <a:latin typeface="Open Sans" charset="0"/>
            </a:endParaRPr>
          </a:p>
          <a:p>
            <a:pPr marL="342900" indent="-342900">
              <a:buClr>
                <a:srgbClr val="898989"/>
              </a:buClr>
              <a:buFont typeface="Wingdings" pitchFamily="2" charset="2"/>
              <a:buChar char="Ø"/>
              <a:defRPr/>
            </a:pPr>
            <a:r>
              <a:rPr lang="de-DE" altLang="de-DE" sz="2000" dirty="0" smtClean="0">
                <a:solidFill>
                  <a:srgbClr val="000000"/>
                </a:solidFill>
                <a:latin typeface="Open Sans" charset="0"/>
              </a:rPr>
              <a:t>Vertrauen</a:t>
            </a:r>
          </a:p>
          <a:p>
            <a:pPr marL="342900" indent="-342900">
              <a:buClr>
                <a:srgbClr val="898989"/>
              </a:buClr>
              <a:buFont typeface="Wingdings" pitchFamily="2" charset="2"/>
              <a:buChar char="Ø"/>
              <a:defRPr/>
            </a:pPr>
            <a:endParaRPr lang="de-DE" altLang="de-DE" sz="1000" dirty="0" smtClean="0">
              <a:solidFill>
                <a:srgbClr val="000000"/>
              </a:solidFill>
              <a:latin typeface="Open Sans" charset="0"/>
            </a:endParaRPr>
          </a:p>
          <a:p>
            <a:pPr marL="342900" indent="-342900">
              <a:buClr>
                <a:srgbClr val="898989"/>
              </a:buClr>
              <a:buFont typeface="Wingdings" pitchFamily="2" charset="2"/>
              <a:buChar char="Ø"/>
              <a:defRPr/>
            </a:pPr>
            <a:r>
              <a:rPr lang="de-DE" altLang="de-DE" sz="2000" dirty="0" smtClean="0">
                <a:solidFill>
                  <a:srgbClr val="000000"/>
                </a:solidFill>
                <a:latin typeface="Open Sans" charset="0"/>
              </a:rPr>
              <a:t>Nicht-Greifen</a:t>
            </a:r>
          </a:p>
          <a:p>
            <a:pPr marL="342900" indent="-342900">
              <a:buClr>
                <a:srgbClr val="898989"/>
              </a:buClr>
              <a:buFont typeface="Wingdings" pitchFamily="2" charset="2"/>
              <a:buChar char="Ø"/>
              <a:defRPr/>
            </a:pPr>
            <a:endParaRPr lang="de-DE" altLang="de-DE" sz="1000" dirty="0" smtClean="0">
              <a:solidFill>
                <a:srgbClr val="000000"/>
              </a:solidFill>
              <a:latin typeface="Open Sans" charset="0"/>
            </a:endParaRPr>
          </a:p>
          <a:p>
            <a:pPr marL="342900" indent="-342900">
              <a:buClr>
                <a:srgbClr val="898989"/>
              </a:buClr>
              <a:buFont typeface="Wingdings" pitchFamily="2" charset="2"/>
              <a:buChar char="Ø"/>
              <a:defRPr/>
            </a:pPr>
            <a:r>
              <a:rPr lang="de-DE" altLang="de-DE" sz="2000" dirty="0" smtClean="0">
                <a:solidFill>
                  <a:srgbClr val="000000"/>
                </a:solidFill>
                <a:latin typeface="Open Sans" charset="0"/>
              </a:rPr>
              <a:t>Akzeptanz</a:t>
            </a:r>
          </a:p>
          <a:p>
            <a:pPr marL="342900" indent="-342900">
              <a:buClr>
                <a:srgbClr val="898989"/>
              </a:buClr>
              <a:buFont typeface="Wingdings" pitchFamily="2" charset="2"/>
              <a:buChar char="Ø"/>
              <a:defRPr/>
            </a:pPr>
            <a:endParaRPr lang="de-DE" altLang="de-DE" sz="1000" dirty="0" smtClean="0">
              <a:solidFill>
                <a:srgbClr val="000000"/>
              </a:solidFill>
              <a:latin typeface="Open Sans" charset="0"/>
            </a:endParaRPr>
          </a:p>
          <a:p>
            <a:pPr marL="342900" indent="-342900">
              <a:buClr>
                <a:srgbClr val="898989"/>
              </a:buClr>
              <a:buFont typeface="Wingdings" pitchFamily="2" charset="2"/>
              <a:buChar char="Ø"/>
              <a:defRPr/>
            </a:pPr>
            <a:r>
              <a:rPr lang="de-DE" altLang="de-DE" sz="2000" dirty="0" smtClean="0">
                <a:solidFill>
                  <a:srgbClr val="000000"/>
                </a:solidFill>
                <a:latin typeface="Open Sans" charset="0"/>
              </a:rPr>
              <a:t>Nicht Identifizieren / Nicht Anhaften</a:t>
            </a:r>
          </a:p>
        </p:txBody>
      </p:sp>
      <p:sp>
        <p:nvSpPr>
          <p:cNvPr id="12" name="Textfeld 11"/>
          <p:cNvSpPr txBox="1">
            <a:spLocks noChangeArrowheads="1"/>
          </p:cNvSpPr>
          <p:nvPr/>
        </p:nvSpPr>
        <p:spPr bwMode="auto">
          <a:xfrm>
            <a:off x="6804025" y="6134100"/>
            <a:ext cx="47815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/>
            <a:r>
              <a:rPr lang="de-DE" altLang="de-DE" sz="1000">
                <a:solidFill>
                  <a:srgbClr val="898989"/>
                </a:solidFill>
                <a:latin typeface="Open Sans" pitchFamily="34" charset="0"/>
              </a:rPr>
              <a:t>Quelle: xx</a:t>
            </a:r>
          </a:p>
        </p:txBody>
      </p:sp>
      <p:pic>
        <p:nvPicPr>
          <p:cNvPr id="5127" name="Picture 8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8394" y="2670947"/>
            <a:ext cx="4031487" cy="2685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bgerundetes Rechteck 13"/>
          <p:cNvSpPr/>
          <p:nvPr/>
        </p:nvSpPr>
        <p:spPr>
          <a:xfrm>
            <a:off x="8162925" y="1428750"/>
            <a:ext cx="3422650" cy="4676775"/>
          </a:xfrm>
          <a:prstGeom prst="roundRect">
            <a:avLst>
              <a:gd name="adj" fmla="val 6975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7737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latin typeface="Open Sans"/>
              <a:cs typeface="Open Sans"/>
            </a:endParaRPr>
          </a:p>
        </p:txBody>
      </p:sp>
      <p:sp>
        <p:nvSpPr>
          <p:cNvPr id="6147" name="Fußzeilenplatzhalter 1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de-DE" altLang="de-DE" smtClean="0">
                <a:latin typeface="Open Sans" pitchFamily="34" charset="0"/>
              </a:rPr>
              <a:t>munich consult - Wir fördern Menschen und Organisationen.</a:t>
            </a:r>
          </a:p>
        </p:txBody>
      </p:sp>
      <p:sp>
        <p:nvSpPr>
          <p:cNvPr id="6148" name="Foliennummernplatzhalter 2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8ADB25D-F15A-4C6D-B198-79352E71A787}" type="slidenum">
              <a:rPr lang="de-DE" altLang="de-DE" smtClean="0">
                <a:latin typeface="Open Sans" pitchFamily="34" charset="0"/>
              </a:rPr>
              <a:pPr/>
              <a:t>5</a:t>
            </a:fld>
            <a:endParaRPr lang="de-DE" altLang="de-DE" smtClean="0">
              <a:latin typeface="Open Sans" pitchFamily="34" charset="0"/>
            </a:endParaRPr>
          </a:p>
        </p:txBody>
      </p:sp>
      <p:sp>
        <p:nvSpPr>
          <p:cNvPr id="5" name="Textfeld 4"/>
          <p:cNvSpPr txBox="1">
            <a:spLocks noChangeArrowheads="1"/>
          </p:cNvSpPr>
          <p:nvPr/>
        </p:nvSpPr>
        <p:spPr bwMode="auto">
          <a:xfrm>
            <a:off x="620713" y="404813"/>
            <a:ext cx="10964862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de-DE" sz="3400">
                <a:solidFill>
                  <a:srgbClr val="FA6414"/>
                </a:solidFill>
                <a:latin typeface="Open Sans" pitchFamily="34" charset="0"/>
              </a:rPr>
              <a:t>Merkmale der Achtsamkeitspraxis</a:t>
            </a:r>
          </a:p>
        </p:txBody>
      </p:sp>
      <p:sp>
        <p:nvSpPr>
          <p:cNvPr id="13" name="Abgerundetes Rechteck 12"/>
          <p:cNvSpPr/>
          <p:nvPr/>
        </p:nvSpPr>
        <p:spPr>
          <a:xfrm>
            <a:off x="606425" y="1443038"/>
            <a:ext cx="3419475" cy="4662487"/>
          </a:xfrm>
          <a:prstGeom prst="roundRect">
            <a:avLst>
              <a:gd name="adj" fmla="val 6975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7737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latin typeface="Open Sans"/>
              <a:cs typeface="Open Sans"/>
            </a:endParaRPr>
          </a:p>
        </p:txBody>
      </p:sp>
      <p:sp>
        <p:nvSpPr>
          <p:cNvPr id="9" name="Inhaltsplatzhalter 8"/>
          <p:cNvSpPr>
            <a:spLocks noGrp="1"/>
          </p:cNvSpPr>
          <p:nvPr>
            <p:ph sz="half" idx="1"/>
          </p:nvPr>
        </p:nvSpPr>
        <p:spPr>
          <a:xfrm>
            <a:off x="609600" y="1660525"/>
            <a:ext cx="3419475" cy="4351338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de-DE" altLang="de-DE" sz="2000" dirty="0" smtClean="0">
                <a:solidFill>
                  <a:srgbClr val="FA6414"/>
                </a:solidFill>
                <a:latin typeface="Open Sans" charset="0"/>
              </a:rPr>
              <a:t>Nicht bewerten</a:t>
            </a:r>
          </a:p>
          <a:p>
            <a:pPr marL="0" indent="0" eaLnBrk="1" hangingPunct="1">
              <a:spcBef>
                <a:spcPct val="0"/>
              </a:spcBef>
              <a:buFont typeface="Arial" pitchFamily="34" charset="0"/>
              <a:buNone/>
              <a:defRPr/>
            </a:pPr>
            <a:endParaRPr lang="de-DE" altLang="de-DE" sz="2000" dirty="0" smtClean="0">
              <a:solidFill>
                <a:srgbClr val="FA6414"/>
              </a:solidFill>
              <a:latin typeface="Open Sans" charset="0"/>
            </a:endParaRPr>
          </a:p>
          <a:p>
            <a:pPr marL="342900" indent="-342900" eaLnBrk="1" hangingPunct="1">
              <a:spcBef>
                <a:spcPct val="0"/>
              </a:spcBef>
              <a:buClr>
                <a:srgbClr val="898989"/>
              </a:buClr>
              <a:buFont typeface="Wingdings" pitchFamily="2" charset="2"/>
              <a:buChar char="Ø"/>
              <a:defRPr/>
            </a:pPr>
            <a:r>
              <a:rPr lang="de-DE" altLang="de-DE" sz="2000" dirty="0">
                <a:solidFill>
                  <a:srgbClr val="000000"/>
                </a:solidFill>
                <a:latin typeface="Open Sans" charset="0"/>
                <a:cs typeface="+mn-cs"/>
              </a:rPr>
              <a:t>Neutrale Haltung gegen-über allen Ereignissen</a:t>
            </a:r>
          </a:p>
          <a:p>
            <a:pPr marL="342900" indent="-342900" eaLnBrk="1" hangingPunct="1">
              <a:spcBef>
                <a:spcPct val="0"/>
              </a:spcBef>
              <a:buClr>
                <a:srgbClr val="898989"/>
              </a:buClr>
              <a:buFont typeface="Wingdings" pitchFamily="2" charset="2"/>
              <a:buChar char="Ø"/>
              <a:defRPr/>
            </a:pPr>
            <a:endParaRPr lang="de-DE" altLang="de-DE" sz="1000" dirty="0">
              <a:solidFill>
                <a:srgbClr val="000000"/>
              </a:solidFill>
              <a:latin typeface="Open Sans" charset="0"/>
              <a:cs typeface="+mn-cs"/>
            </a:endParaRPr>
          </a:p>
          <a:p>
            <a:pPr marL="342900" indent="-342900" eaLnBrk="1" hangingPunct="1">
              <a:spcBef>
                <a:spcPct val="0"/>
              </a:spcBef>
              <a:buClr>
                <a:srgbClr val="898989"/>
              </a:buClr>
              <a:buFont typeface="Wingdings" pitchFamily="2" charset="2"/>
              <a:buChar char="Ø"/>
              <a:defRPr/>
            </a:pPr>
            <a:r>
              <a:rPr lang="de-DE" altLang="de-DE" sz="2000" dirty="0">
                <a:solidFill>
                  <a:srgbClr val="000000"/>
                </a:solidFill>
                <a:latin typeface="Open Sans" charset="0"/>
                <a:cs typeface="+mn-cs"/>
              </a:rPr>
              <a:t>Ereignisse:      Gedanken, Gefühle, </a:t>
            </a:r>
            <a:r>
              <a:rPr lang="de-DE" altLang="de-DE" sz="2000" dirty="0" smtClean="0">
                <a:solidFill>
                  <a:srgbClr val="000000"/>
                </a:solidFill>
                <a:latin typeface="Open Sans" charset="0"/>
                <a:cs typeface="+mn-cs"/>
              </a:rPr>
              <a:t>Körperempfindungen</a:t>
            </a:r>
            <a:endParaRPr lang="de-DE" altLang="de-DE" sz="2000" dirty="0" smtClean="0">
              <a:solidFill>
                <a:srgbClr val="000000"/>
              </a:solidFill>
              <a:latin typeface="Open Sans" charset="0"/>
            </a:endParaRPr>
          </a:p>
          <a:p>
            <a:pPr marL="0" indent="0" eaLnBrk="1" hangingPunct="1">
              <a:buClr>
                <a:srgbClr val="898989"/>
              </a:buClr>
              <a:buFont typeface="Arial" pitchFamily="34" charset="0"/>
              <a:buNone/>
              <a:defRPr/>
            </a:pPr>
            <a:endParaRPr lang="de-DE" altLang="de-DE" sz="1000" dirty="0" smtClean="0">
              <a:solidFill>
                <a:srgbClr val="000000"/>
              </a:solidFill>
              <a:latin typeface="Open Sans" charset="0"/>
            </a:endParaRPr>
          </a:p>
          <a:p>
            <a:pPr marL="342900" indent="-342900" eaLnBrk="1" hangingPunct="1">
              <a:spcBef>
                <a:spcPct val="0"/>
              </a:spcBef>
              <a:buClr>
                <a:srgbClr val="898989"/>
              </a:buClr>
              <a:buFont typeface="Wingdings" pitchFamily="2" charset="2"/>
              <a:buChar char="Ø"/>
              <a:defRPr/>
            </a:pPr>
            <a:r>
              <a:rPr lang="de-DE" altLang="de-DE" sz="2000" i="1" dirty="0" smtClean="0">
                <a:solidFill>
                  <a:srgbClr val="000000"/>
                </a:solidFill>
                <a:latin typeface="Open Sans" charset="0"/>
                <a:cs typeface="+mn-cs"/>
              </a:rPr>
              <a:t>Nehmen Sie die Position des neutralen Beobachters ein!</a:t>
            </a:r>
            <a:endParaRPr lang="de-DE" altLang="de-DE" sz="2000" i="1" dirty="0">
              <a:solidFill>
                <a:srgbClr val="000000"/>
              </a:solidFill>
              <a:latin typeface="Open Sans" charset="0"/>
              <a:cs typeface="+mn-cs"/>
            </a:endParaRPr>
          </a:p>
        </p:txBody>
      </p:sp>
      <p:sp>
        <p:nvSpPr>
          <p:cNvPr id="10" name="Inhaltsplatzhalter 9"/>
          <p:cNvSpPr>
            <a:spLocks noGrp="1"/>
          </p:cNvSpPr>
          <p:nvPr>
            <p:ph sz="half" idx="2"/>
          </p:nvPr>
        </p:nvSpPr>
        <p:spPr>
          <a:xfrm>
            <a:off x="8172450" y="1658938"/>
            <a:ext cx="3594100" cy="4872037"/>
          </a:xfrm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de-DE" altLang="de-DE" sz="2000" dirty="0" smtClean="0">
                <a:solidFill>
                  <a:srgbClr val="FA6414"/>
                </a:solidFill>
                <a:latin typeface="Open Sans" charset="0"/>
              </a:rPr>
              <a:t>Anfängergeist bewahren</a:t>
            </a:r>
          </a:p>
          <a:p>
            <a:pPr marL="0" indent="0" eaLnBrk="1" hangingPunct="1">
              <a:spcBef>
                <a:spcPct val="0"/>
              </a:spcBef>
              <a:buFont typeface="Arial" pitchFamily="34" charset="0"/>
              <a:buNone/>
              <a:defRPr/>
            </a:pPr>
            <a:endParaRPr lang="de-DE" altLang="de-DE" sz="2000" dirty="0" smtClean="0">
              <a:solidFill>
                <a:srgbClr val="FA6414"/>
              </a:solidFill>
              <a:latin typeface="Open Sans" charset="0"/>
            </a:endParaRPr>
          </a:p>
          <a:p>
            <a:pPr marL="342900" indent="-342900" eaLnBrk="1" hangingPunct="1">
              <a:spcBef>
                <a:spcPct val="0"/>
              </a:spcBef>
              <a:buClr>
                <a:srgbClr val="898989"/>
              </a:buClr>
              <a:buFont typeface="Wingdings" pitchFamily="2" charset="2"/>
              <a:buChar char="Ø"/>
              <a:defRPr/>
            </a:pPr>
            <a:r>
              <a:rPr lang="de-DE" altLang="de-DE" sz="2000" dirty="0" smtClean="0">
                <a:solidFill>
                  <a:srgbClr val="000000"/>
                </a:solidFill>
                <a:latin typeface="Open Sans" charset="0"/>
              </a:rPr>
              <a:t>Das ganze </a:t>
            </a:r>
            <a:r>
              <a:rPr lang="de-DE" altLang="de-DE" sz="2000" dirty="0">
                <a:solidFill>
                  <a:srgbClr val="000000"/>
                </a:solidFill>
                <a:latin typeface="Open Sans" charset="0"/>
                <a:cs typeface="+mn-cs"/>
              </a:rPr>
              <a:t>Leben liegt in der Fülle des Augenblicks</a:t>
            </a:r>
          </a:p>
          <a:p>
            <a:pPr marL="342900" indent="-342900" eaLnBrk="1" hangingPunct="1">
              <a:spcBef>
                <a:spcPct val="0"/>
              </a:spcBef>
              <a:buClr>
                <a:srgbClr val="898989"/>
              </a:buClr>
              <a:buFont typeface="Wingdings" pitchFamily="2" charset="2"/>
              <a:buChar char="Ø"/>
              <a:defRPr/>
            </a:pPr>
            <a:endParaRPr lang="de-DE" altLang="de-DE" sz="1000" dirty="0">
              <a:solidFill>
                <a:srgbClr val="000000"/>
              </a:solidFill>
              <a:latin typeface="Open Sans" charset="0"/>
              <a:cs typeface="+mn-cs"/>
            </a:endParaRPr>
          </a:p>
          <a:p>
            <a:pPr marL="342900" indent="-342900" eaLnBrk="1" hangingPunct="1">
              <a:spcBef>
                <a:spcPct val="0"/>
              </a:spcBef>
              <a:buClr>
                <a:srgbClr val="898989"/>
              </a:buClr>
              <a:buFont typeface="Wingdings" pitchFamily="2" charset="2"/>
              <a:buChar char="Ø"/>
              <a:defRPr/>
            </a:pPr>
            <a:r>
              <a:rPr lang="de-DE" altLang="de-DE" sz="2000" dirty="0">
                <a:solidFill>
                  <a:srgbClr val="000000"/>
                </a:solidFill>
                <a:latin typeface="Open Sans" charset="0"/>
                <a:cs typeface="+mn-cs"/>
              </a:rPr>
              <a:t>Unser Leben wird umso reicher, je deutlicher und bewusster wir die Momente </a:t>
            </a:r>
            <a:r>
              <a:rPr lang="de-DE" altLang="de-DE" sz="2000" dirty="0" smtClean="0">
                <a:solidFill>
                  <a:srgbClr val="000000"/>
                </a:solidFill>
                <a:latin typeface="Open Sans" charset="0"/>
                <a:cs typeface="+mn-cs"/>
              </a:rPr>
              <a:t>wahrnehmen</a:t>
            </a:r>
            <a:endParaRPr lang="de-DE" altLang="de-DE" sz="3000" dirty="0" smtClean="0">
              <a:solidFill>
                <a:srgbClr val="000000"/>
              </a:solidFill>
              <a:latin typeface="Open Sans" charset="0"/>
              <a:cs typeface="+mn-cs"/>
            </a:endParaRPr>
          </a:p>
          <a:p>
            <a:pPr marL="342900" indent="-342900" eaLnBrk="1" hangingPunct="1">
              <a:spcBef>
                <a:spcPct val="0"/>
              </a:spcBef>
              <a:buClr>
                <a:srgbClr val="898989"/>
              </a:buClr>
              <a:buFont typeface="Wingdings" pitchFamily="2" charset="2"/>
              <a:buChar char="Ø"/>
              <a:defRPr/>
            </a:pPr>
            <a:endParaRPr lang="de-DE" altLang="de-DE" sz="1000" dirty="0">
              <a:solidFill>
                <a:srgbClr val="000000"/>
              </a:solidFill>
              <a:latin typeface="Open Sans" charset="0"/>
              <a:cs typeface="+mn-cs"/>
            </a:endParaRPr>
          </a:p>
          <a:p>
            <a:pPr marL="342900" indent="-342900" eaLnBrk="1" hangingPunct="1">
              <a:spcBef>
                <a:spcPct val="0"/>
              </a:spcBef>
              <a:buClr>
                <a:srgbClr val="898989"/>
              </a:buClr>
              <a:buFont typeface="Wingdings" pitchFamily="2" charset="2"/>
              <a:buChar char="Ø"/>
              <a:defRPr/>
            </a:pPr>
            <a:r>
              <a:rPr lang="de-DE" altLang="de-DE" sz="2000" dirty="0">
                <a:solidFill>
                  <a:srgbClr val="000000"/>
                </a:solidFill>
                <a:latin typeface="Open Sans" charset="0"/>
                <a:cs typeface="+mn-cs"/>
              </a:rPr>
              <a:t>Betrachten wir alles, als wäre es das erste Mal!</a:t>
            </a:r>
          </a:p>
        </p:txBody>
      </p:sp>
      <p:sp>
        <p:nvSpPr>
          <p:cNvPr id="28" name="Textfeld 27"/>
          <p:cNvSpPr txBox="1">
            <a:spLocks noChangeArrowheads="1"/>
          </p:cNvSpPr>
          <p:nvPr/>
        </p:nvSpPr>
        <p:spPr bwMode="auto">
          <a:xfrm>
            <a:off x="6804025" y="6134100"/>
            <a:ext cx="47815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/>
            <a:r>
              <a:rPr lang="de-DE" altLang="de-DE" sz="1000">
                <a:solidFill>
                  <a:srgbClr val="898989"/>
                </a:solidFill>
                <a:latin typeface="Open Sans" pitchFamily="34" charset="0"/>
              </a:rPr>
              <a:t>Quelle: xx</a:t>
            </a:r>
          </a:p>
        </p:txBody>
      </p:sp>
      <p:sp>
        <p:nvSpPr>
          <p:cNvPr id="11" name="Abgerundetes Rechteck 10"/>
          <p:cNvSpPr/>
          <p:nvPr/>
        </p:nvSpPr>
        <p:spPr>
          <a:xfrm>
            <a:off x="4397375" y="1439863"/>
            <a:ext cx="3395663" cy="4662487"/>
          </a:xfrm>
          <a:prstGeom prst="roundRect">
            <a:avLst>
              <a:gd name="adj" fmla="val 6975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7737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latin typeface="Open Sans"/>
              <a:cs typeface="Open Sans"/>
            </a:endParaRPr>
          </a:p>
        </p:txBody>
      </p:sp>
      <p:sp>
        <p:nvSpPr>
          <p:cNvPr id="12" name="Inhaltsplatzhalter 8"/>
          <p:cNvSpPr txBox="1">
            <a:spLocks/>
          </p:cNvSpPr>
          <p:nvPr/>
        </p:nvSpPr>
        <p:spPr>
          <a:xfrm>
            <a:off x="4402138" y="1658938"/>
            <a:ext cx="3386137" cy="4054475"/>
          </a:xfrm>
          <a:prstGeom prst="rect">
            <a:avLst/>
          </a:prstGeom>
        </p:spPr>
        <p:txBody>
          <a:bodyPr lIns="108000" rIns="36000"/>
          <a:lstStyle>
            <a:lvl1pPr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buFont typeface="Arial" pitchFamily="34" charset="0"/>
              <a:buNone/>
              <a:defRPr/>
            </a:pPr>
            <a:r>
              <a:rPr lang="de-DE" altLang="de-DE" sz="2000" dirty="0" smtClean="0">
                <a:solidFill>
                  <a:srgbClr val="FA6414"/>
                </a:solidFill>
                <a:latin typeface="Open Sans" charset="0"/>
              </a:rPr>
              <a:t>Geduld</a:t>
            </a:r>
          </a:p>
          <a:p>
            <a:pPr>
              <a:buFont typeface="Arial" pitchFamily="34" charset="0"/>
              <a:buNone/>
              <a:defRPr/>
            </a:pPr>
            <a:endParaRPr lang="de-DE" altLang="de-DE" sz="2000" dirty="0" smtClean="0">
              <a:solidFill>
                <a:srgbClr val="FA6414"/>
              </a:solidFill>
              <a:latin typeface="Open Sans" charset="0"/>
            </a:endParaRPr>
          </a:p>
          <a:p>
            <a:pPr marL="342900" indent="-342900">
              <a:buClr>
                <a:srgbClr val="898989"/>
              </a:buClr>
              <a:buFont typeface="Wingdings" pitchFamily="2" charset="2"/>
              <a:buChar char="Ø"/>
              <a:defRPr/>
            </a:pPr>
            <a:r>
              <a:rPr lang="de-DE" altLang="de-DE" sz="2000" dirty="0">
                <a:solidFill>
                  <a:srgbClr val="000000"/>
                </a:solidFill>
                <a:latin typeface="Open Sans" charset="0"/>
              </a:rPr>
              <a:t>Nehmen Sie den Fuß vom Gaspedal</a:t>
            </a:r>
          </a:p>
          <a:p>
            <a:pPr marL="342900" indent="-342900">
              <a:buClr>
                <a:srgbClr val="898989"/>
              </a:buClr>
              <a:buFont typeface="Wingdings" pitchFamily="2" charset="2"/>
              <a:buChar char="Ø"/>
              <a:defRPr/>
            </a:pPr>
            <a:endParaRPr lang="de-DE" altLang="de-DE" sz="1000" dirty="0">
              <a:solidFill>
                <a:srgbClr val="000000"/>
              </a:solidFill>
              <a:latin typeface="Open Sans" charset="0"/>
            </a:endParaRPr>
          </a:p>
          <a:p>
            <a:pPr marL="342900" indent="-342900">
              <a:buClr>
                <a:srgbClr val="898989"/>
              </a:buClr>
              <a:buFont typeface="Wingdings" pitchFamily="2" charset="2"/>
              <a:buChar char="Ø"/>
              <a:defRPr/>
            </a:pPr>
            <a:r>
              <a:rPr lang="de-DE" altLang="de-DE" sz="2000" dirty="0">
                <a:solidFill>
                  <a:srgbClr val="000000"/>
                </a:solidFill>
                <a:latin typeface="Open Sans" charset="0"/>
              </a:rPr>
              <a:t>Abstand nehmen vom Glaube, alles müsse sofort geschehen</a:t>
            </a:r>
          </a:p>
          <a:p>
            <a:pPr marL="342900" indent="-342900">
              <a:buClr>
                <a:srgbClr val="898989"/>
              </a:buClr>
              <a:buFont typeface="Wingdings" pitchFamily="2" charset="2"/>
              <a:buChar char="Ø"/>
              <a:defRPr/>
            </a:pPr>
            <a:endParaRPr lang="de-DE" altLang="de-DE" sz="2000" dirty="0">
              <a:solidFill>
                <a:srgbClr val="000000"/>
              </a:solidFill>
              <a:latin typeface="Open Sans" charset="0"/>
            </a:endParaRPr>
          </a:p>
          <a:p>
            <a:pPr marL="342900" indent="-342900">
              <a:buClr>
                <a:srgbClr val="898989"/>
              </a:buClr>
              <a:buFont typeface="Wingdings" pitchFamily="2" charset="2"/>
              <a:buChar char="Ø"/>
              <a:defRPr/>
            </a:pPr>
            <a:r>
              <a:rPr lang="de-DE" altLang="de-DE" sz="2000" dirty="0">
                <a:solidFill>
                  <a:srgbClr val="000000"/>
                </a:solidFill>
                <a:latin typeface="Open Sans" charset="0"/>
              </a:rPr>
              <a:t>Gestatten Sie sich, den Dinge ihre Zeit zu lassen!</a:t>
            </a:r>
          </a:p>
          <a:p>
            <a:pPr marL="342900" indent="-342900">
              <a:buClr>
                <a:srgbClr val="898989"/>
              </a:buClr>
              <a:buFont typeface="Wingdings" pitchFamily="2" charset="2"/>
              <a:buChar char="Ø"/>
              <a:defRPr/>
            </a:pPr>
            <a:endParaRPr lang="de-DE" altLang="de-DE" sz="2500" dirty="0">
              <a:solidFill>
                <a:srgbClr val="000000"/>
              </a:solidFill>
              <a:latin typeface="Open San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/>
      <p:bldP spid="13" grpId="0" animBg="1"/>
      <p:bldP spid="28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ußzeilenplatzhalter 1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de-DE" altLang="de-DE" smtClean="0">
                <a:latin typeface="Open Sans" pitchFamily="34" charset="0"/>
              </a:rPr>
              <a:t>munich consult - Wir fördern Menschen und Organisationen.</a:t>
            </a:r>
          </a:p>
        </p:txBody>
      </p:sp>
      <p:sp>
        <p:nvSpPr>
          <p:cNvPr id="7171" name="Foliennummernplatzhalter 2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7AB31A6-2B61-4B24-B685-932354499BC8}" type="slidenum">
              <a:rPr lang="de-DE" altLang="de-DE" smtClean="0">
                <a:latin typeface="Open Sans" pitchFamily="34" charset="0"/>
              </a:rPr>
              <a:pPr/>
              <a:t>6</a:t>
            </a:fld>
            <a:endParaRPr lang="de-DE" altLang="de-DE" smtClean="0">
              <a:latin typeface="Open Sans" pitchFamily="34" charset="0"/>
            </a:endParaRPr>
          </a:p>
        </p:txBody>
      </p:sp>
      <p:sp>
        <p:nvSpPr>
          <p:cNvPr id="5" name="Textfeld 4"/>
          <p:cNvSpPr txBox="1">
            <a:spLocks noChangeArrowheads="1"/>
          </p:cNvSpPr>
          <p:nvPr/>
        </p:nvSpPr>
        <p:spPr bwMode="auto">
          <a:xfrm>
            <a:off x="620713" y="404813"/>
            <a:ext cx="10964862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de-DE" sz="3400">
                <a:solidFill>
                  <a:srgbClr val="FA6414"/>
                </a:solidFill>
                <a:latin typeface="Open Sans" pitchFamily="34" charset="0"/>
              </a:rPr>
              <a:t>Merkmale der Achtsamkeitspraxis</a:t>
            </a:r>
          </a:p>
        </p:txBody>
      </p:sp>
      <p:sp>
        <p:nvSpPr>
          <p:cNvPr id="13" name="Abgerundetes Rechteck 12"/>
          <p:cNvSpPr/>
          <p:nvPr/>
        </p:nvSpPr>
        <p:spPr>
          <a:xfrm>
            <a:off x="606425" y="1443038"/>
            <a:ext cx="2700338" cy="4662487"/>
          </a:xfrm>
          <a:prstGeom prst="roundRect">
            <a:avLst>
              <a:gd name="adj" fmla="val 6975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7737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latin typeface="Open Sans"/>
              <a:cs typeface="Open Sans"/>
            </a:endParaRPr>
          </a:p>
        </p:txBody>
      </p:sp>
      <p:sp>
        <p:nvSpPr>
          <p:cNvPr id="9" name="Inhaltsplatzhalter 8"/>
          <p:cNvSpPr>
            <a:spLocks noGrp="1"/>
          </p:cNvSpPr>
          <p:nvPr>
            <p:ph sz="half" idx="1"/>
          </p:nvPr>
        </p:nvSpPr>
        <p:spPr>
          <a:xfrm>
            <a:off x="609600" y="1660525"/>
            <a:ext cx="2700338" cy="4441825"/>
          </a:xfrm>
        </p:spPr>
        <p:txBody>
          <a:bodyPr vert="horz" wrap="square" lIns="91440" tIns="45720" rIns="7200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0" indent="0" eaLnBrk="1" hangingPunct="1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de-DE" altLang="de-DE" sz="2000" dirty="0" smtClean="0">
                <a:solidFill>
                  <a:srgbClr val="FA6414"/>
                </a:solidFill>
                <a:latin typeface="Open Sans" charset="0"/>
              </a:rPr>
              <a:t>Vertrauen</a:t>
            </a:r>
          </a:p>
          <a:p>
            <a:pPr marL="0" indent="0" eaLnBrk="1" hangingPunct="1">
              <a:spcBef>
                <a:spcPct val="0"/>
              </a:spcBef>
              <a:buFont typeface="Arial" pitchFamily="34" charset="0"/>
              <a:buNone/>
              <a:defRPr/>
            </a:pPr>
            <a:endParaRPr lang="de-DE" altLang="de-DE" sz="2000" dirty="0" smtClean="0">
              <a:solidFill>
                <a:srgbClr val="FA6414"/>
              </a:solidFill>
              <a:latin typeface="Open Sans" charset="0"/>
            </a:endParaRPr>
          </a:p>
          <a:p>
            <a:pPr marL="342900" indent="-342900" eaLnBrk="1" hangingPunct="1">
              <a:spcBef>
                <a:spcPct val="0"/>
              </a:spcBef>
              <a:buClr>
                <a:srgbClr val="898989"/>
              </a:buClr>
              <a:buFont typeface="Wingdings" pitchFamily="2" charset="2"/>
              <a:buChar char="Ø"/>
              <a:defRPr/>
            </a:pPr>
            <a:r>
              <a:rPr lang="de-DE" altLang="de-DE" sz="2000" dirty="0">
                <a:solidFill>
                  <a:srgbClr val="000000"/>
                </a:solidFill>
                <a:latin typeface="Open Sans" charset="0"/>
                <a:cs typeface="+mn-cs"/>
              </a:rPr>
              <a:t>Vertrauen in eigene Gefühle, Wahrnehmungen, Empfindungen fehlt</a:t>
            </a:r>
          </a:p>
          <a:p>
            <a:pPr marL="342900" indent="-342900" eaLnBrk="1" hangingPunct="1">
              <a:spcBef>
                <a:spcPct val="0"/>
              </a:spcBef>
              <a:buClr>
                <a:srgbClr val="898989"/>
              </a:buClr>
              <a:buFont typeface="Wingdings" pitchFamily="2" charset="2"/>
              <a:buChar char="Ø"/>
              <a:defRPr/>
            </a:pPr>
            <a:endParaRPr lang="de-DE" altLang="de-DE" sz="1000" dirty="0">
              <a:solidFill>
                <a:srgbClr val="000000"/>
              </a:solidFill>
              <a:latin typeface="Open Sans" charset="0"/>
              <a:cs typeface="+mn-cs"/>
            </a:endParaRPr>
          </a:p>
          <a:p>
            <a:pPr marL="342900" indent="-342900" eaLnBrk="1" hangingPunct="1">
              <a:spcBef>
                <a:spcPct val="0"/>
              </a:spcBef>
              <a:buClr>
                <a:srgbClr val="898989"/>
              </a:buClr>
              <a:buFont typeface="Wingdings" pitchFamily="2" charset="2"/>
              <a:buChar char="Ø"/>
              <a:defRPr/>
            </a:pPr>
            <a:r>
              <a:rPr lang="de-DE" altLang="de-DE" sz="2000" dirty="0">
                <a:solidFill>
                  <a:srgbClr val="000000"/>
                </a:solidFill>
                <a:latin typeface="Open Sans" charset="0"/>
                <a:cs typeface="+mn-cs"/>
              </a:rPr>
              <a:t>Wir vertrauen Ärzten, Partner, Vorgesetzen</a:t>
            </a:r>
          </a:p>
          <a:p>
            <a:pPr marL="342900" indent="-342900" eaLnBrk="1" hangingPunct="1">
              <a:spcBef>
                <a:spcPct val="0"/>
              </a:spcBef>
              <a:buClr>
                <a:srgbClr val="898989"/>
              </a:buClr>
              <a:buFont typeface="Wingdings" pitchFamily="2" charset="2"/>
              <a:buChar char="Ø"/>
              <a:defRPr/>
            </a:pPr>
            <a:endParaRPr lang="de-DE" altLang="de-DE" sz="1000" dirty="0">
              <a:solidFill>
                <a:srgbClr val="000000"/>
              </a:solidFill>
              <a:latin typeface="Open Sans" charset="0"/>
              <a:cs typeface="+mn-cs"/>
            </a:endParaRPr>
          </a:p>
          <a:p>
            <a:pPr marL="342900" indent="-342900" eaLnBrk="1" hangingPunct="1">
              <a:spcBef>
                <a:spcPct val="0"/>
              </a:spcBef>
              <a:buClr>
                <a:srgbClr val="898989"/>
              </a:buClr>
              <a:buFont typeface="Wingdings" pitchFamily="2" charset="2"/>
              <a:buChar char="Ø"/>
              <a:defRPr/>
            </a:pPr>
            <a:r>
              <a:rPr lang="de-DE" altLang="de-DE" sz="2000" i="1" dirty="0">
                <a:solidFill>
                  <a:srgbClr val="000000"/>
                </a:solidFill>
                <a:latin typeface="Open Sans" charset="0"/>
                <a:cs typeface="+mn-cs"/>
              </a:rPr>
              <a:t>Lernen Sie einen vertrauensvollen Kontakt zu sich selbst!</a:t>
            </a:r>
          </a:p>
        </p:txBody>
      </p:sp>
      <p:sp>
        <p:nvSpPr>
          <p:cNvPr id="28" name="Textfeld 27"/>
          <p:cNvSpPr txBox="1">
            <a:spLocks noChangeArrowheads="1"/>
          </p:cNvSpPr>
          <p:nvPr/>
        </p:nvSpPr>
        <p:spPr bwMode="auto">
          <a:xfrm>
            <a:off x="6804025" y="6134100"/>
            <a:ext cx="47815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/>
            <a:r>
              <a:rPr lang="de-DE" altLang="de-DE" sz="1000">
                <a:solidFill>
                  <a:srgbClr val="898989"/>
                </a:solidFill>
                <a:latin typeface="Open Sans" pitchFamily="34" charset="0"/>
              </a:rPr>
              <a:t>Quelle: xx</a:t>
            </a:r>
          </a:p>
        </p:txBody>
      </p:sp>
      <p:sp>
        <p:nvSpPr>
          <p:cNvPr id="11" name="Abgerundetes Rechteck 10"/>
          <p:cNvSpPr/>
          <p:nvPr/>
        </p:nvSpPr>
        <p:spPr>
          <a:xfrm>
            <a:off x="3367088" y="1439863"/>
            <a:ext cx="2700337" cy="4662487"/>
          </a:xfrm>
          <a:prstGeom prst="roundRect">
            <a:avLst>
              <a:gd name="adj" fmla="val 6975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7737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latin typeface="Open Sans"/>
              <a:cs typeface="Open Sans"/>
            </a:endParaRPr>
          </a:p>
        </p:txBody>
      </p:sp>
      <p:sp>
        <p:nvSpPr>
          <p:cNvPr id="12" name="Inhaltsplatzhalter 8"/>
          <p:cNvSpPr txBox="1">
            <a:spLocks/>
          </p:cNvSpPr>
          <p:nvPr/>
        </p:nvSpPr>
        <p:spPr>
          <a:xfrm>
            <a:off x="3371850" y="1658938"/>
            <a:ext cx="2700338" cy="4475162"/>
          </a:xfrm>
          <a:prstGeom prst="rect">
            <a:avLst/>
          </a:prstGeom>
        </p:spPr>
        <p:txBody>
          <a:bodyPr lIns="108000" rIns="36000"/>
          <a:lstStyle>
            <a:lvl1pPr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buFont typeface="Arial" pitchFamily="34" charset="0"/>
              <a:buNone/>
              <a:defRPr/>
            </a:pPr>
            <a:r>
              <a:rPr lang="de-DE" altLang="de-DE" sz="2000" dirty="0" smtClean="0">
                <a:solidFill>
                  <a:srgbClr val="FA6414"/>
                </a:solidFill>
                <a:latin typeface="Open Sans" charset="0"/>
              </a:rPr>
              <a:t>Nicht-Greifen</a:t>
            </a:r>
          </a:p>
          <a:p>
            <a:pPr>
              <a:buFont typeface="Arial" pitchFamily="34" charset="0"/>
              <a:buNone/>
              <a:defRPr/>
            </a:pPr>
            <a:endParaRPr lang="de-DE" altLang="de-DE" sz="2000" dirty="0" smtClean="0">
              <a:solidFill>
                <a:srgbClr val="FA6414"/>
              </a:solidFill>
              <a:latin typeface="Open Sans" charset="0"/>
            </a:endParaRPr>
          </a:p>
          <a:p>
            <a:pPr marL="342900" indent="-342900">
              <a:buClr>
                <a:srgbClr val="898989"/>
              </a:buClr>
              <a:buFont typeface="Wingdings" pitchFamily="2" charset="2"/>
              <a:buChar char="Ø"/>
              <a:defRPr/>
            </a:pPr>
            <a:r>
              <a:rPr lang="de-DE" altLang="de-DE" sz="2000" dirty="0">
                <a:solidFill>
                  <a:srgbClr val="000000"/>
                </a:solidFill>
                <a:latin typeface="Open Sans" charset="0"/>
              </a:rPr>
              <a:t>Meditation ist aktives </a:t>
            </a:r>
            <a:r>
              <a:rPr lang="de-DE" altLang="de-DE" sz="2000" dirty="0" smtClean="0">
                <a:solidFill>
                  <a:srgbClr val="000000"/>
                </a:solidFill>
                <a:latin typeface="Open Sans" charset="0"/>
              </a:rPr>
              <a:t>Nichtstun</a:t>
            </a:r>
            <a:endParaRPr lang="de-DE" altLang="de-DE" sz="2000" dirty="0">
              <a:solidFill>
                <a:srgbClr val="000000"/>
              </a:solidFill>
              <a:latin typeface="Open Sans" charset="0"/>
            </a:endParaRPr>
          </a:p>
          <a:p>
            <a:pPr marL="342900" indent="-342900">
              <a:buClr>
                <a:srgbClr val="898989"/>
              </a:buClr>
              <a:buFont typeface="Wingdings" pitchFamily="2" charset="2"/>
              <a:buChar char="Ø"/>
              <a:defRPr/>
            </a:pPr>
            <a:endParaRPr lang="de-DE" altLang="de-DE" sz="1000" dirty="0" smtClean="0">
              <a:solidFill>
                <a:srgbClr val="000000"/>
              </a:solidFill>
              <a:latin typeface="Open Sans" charset="0"/>
            </a:endParaRPr>
          </a:p>
          <a:p>
            <a:pPr marL="342900" indent="-342900">
              <a:buClr>
                <a:srgbClr val="898989"/>
              </a:buClr>
              <a:buFont typeface="Wingdings" pitchFamily="2" charset="2"/>
              <a:buChar char="Ø"/>
              <a:defRPr/>
            </a:pPr>
            <a:r>
              <a:rPr lang="de-DE" altLang="de-DE" sz="2000" dirty="0" smtClean="0">
                <a:solidFill>
                  <a:srgbClr val="000000"/>
                </a:solidFill>
                <a:latin typeface="Open Sans" charset="0"/>
              </a:rPr>
              <a:t>Abstand </a:t>
            </a:r>
            <a:r>
              <a:rPr lang="de-DE" altLang="de-DE" sz="2000" dirty="0">
                <a:solidFill>
                  <a:srgbClr val="000000"/>
                </a:solidFill>
                <a:latin typeface="Open Sans" charset="0"/>
              </a:rPr>
              <a:t>nehmen von „ich will“ und „es muss“ um zu beobachten</a:t>
            </a:r>
            <a:br>
              <a:rPr lang="de-DE" altLang="de-DE" sz="2000" dirty="0">
                <a:solidFill>
                  <a:srgbClr val="000000"/>
                </a:solidFill>
                <a:latin typeface="Open Sans" charset="0"/>
              </a:rPr>
            </a:br>
            <a:endParaRPr lang="de-DE" altLang="de-DE" sz="2000" dirty="0">
              <a:solidFill>
                <a:srgbClr val="000000"/>
              </a:solidFill>
              <a:latin typeface="Open Sans" charset="0"/>
            </a:endParaRPr>
          </a:p>
          <a:p>
            <a:pPr marL="342900" indent="-342900">
              <a:buClr>
                <a:srgbClr val="898989"/>
              </a:buClr>
              <a:buFont typeface="Wingdings" pitchFamily="2" charset="2"/>
              <a:buChar char="Ø"/>
              <a:defRPr/>
            </a:pPr>
            <a:r>
              <a:rPr lang="de-DE" altLang="de-DE" sz="2000" dirty="0" smtClean="0">
                <a:solidFill>
                  <a:srgbClr val="000000"/>
                </a:solidFill>
                <a:latin typeface="Open Sans" charset="0"/>
              </a:rPr>
              <a:t>Erlauben Sie es sich, Dinge sein und entwickeln zu lassen!</a:t>
            </a:r>
          </a:p>
          <a:p>
            <a:pPr marL="342900" indent="-342900">
              <a:buClr>
                <a:srgbClr val="898989"/>
              </a:buClr>
              <a:buFont typeface="Wingdings" pitchFamily="2" charset="2"/>
              <a:buChar char="Ø"/>
              <a:defRPr/>
            </a:pPr>
            <a:endParaRPr lang="de-DE" altLang="de-DE" sz="2000" dirty="0">
              <a:solidFill>
                <a:srgbClr val="000000"/>
              </a:solidFill>
              <a:latin typeface="Open Sans" charset="0"/>
            </a:endParaRPr>
          </a:p>
          <a:p>
            <a:pPr marL="342900" indent="-342900">
              <a:buClr>
                <a:srgbClr val="898989"/>
              </a:buClr>
              <a:buFont typeface="Wingdings" pitchFamily="2" charset="2"/>
              <a:buChar char="Ø"/>
              <a:defRPr/>
            </a:pPr>
            <a:endParaRPr lang="de-DE" altLang="de-DE" sz="2000" dirty="0">
              <a:solidFill>
                <a:srgbClr val="000000"/>
              </a:solidFill>
              <a:latin typeface="Open Sans" charset="0"/>
            </a:endParaRPr>
          </a:p>
          <a:p>
            <a:pPr marL="342900" indent="-342900">
              <a:buClr>
                <a:srgbClr val="898989"/>
              </a:buClr>
              <a:buFont typeface="Wingdings" pitchFamily="2" charset="2"/>
              <a:buChar char="Ø"/>
              <a:defRPr/>
            </a:pPr>
            <a:endParaRPr lang="de-DE" altLang="de-DE" sz="1000" dirty="0">
              <a:solidFill>
                <a:srgbClr val="000000"/>
              </a:solidFill>
              <a:latin typeface="Open Sans" charset="0"/>
            </a:endParaRPr>
          </a:p>
        </p:txBody>
      </p:sp>
      <p:sp>
        <p:nvSpPr>
          <p:cNvPr id="15" name="Abgerundetes Rechteck 14"/>
          <p:cNvSpPr/>
          <p:nvPr/>
        </p:nvSpPr>
        <p:spPr>
          <a:xfrm>
            <a:off x="6129338" y="1452563"/>
            <a:ext cx="2700337" cy="4660900"/>
          </a:xfrm>
          <a:prstGeom prst="roundRect">
            <a:avLst>
              <a:gd name="adj" fmla="val 6975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7737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latin typeface="Open Sans"/>
              <a:cs typeface="Open Sans"/>
            </a:endParaRPr>
          </a:p>
        </p:txBody>
      </p:sp>
      <p:sp>
        <p:nvSpPr>
          <p:cNvPr id="16" name="Inhaltsplatzhalter 8"/>
          <p:cNvSpPr txBox="1">
            <a:spLocks/>
          </p:cNvSpPr>
          <p:nvPr/>
        </p:nvSpPr>
        <p:spPr>
          <a:xfrm>
            <a:off x="6135688" y="1670050"/>
            <a:ext cx="2698750" cy="1936750"/>
          </a:xfrm>
          <a:prstGeom prst="rect">
            <a:avLst/>
          </a:prstGeom>
        </p:spPr>
        <p:txBody>
          <a:bodyPr lIns="108000" rIns="36000"/>
          <a:lstStyle>
            <a:lvl1pPr marL="411651" indent="-411651" algn="l" defTabSz="109773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4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891911" indent="-343043" algn="l" defTabSz="109773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9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2pPr>
            <a:lvl3pPr marL="1372172" indent="-274434" algn="l" defTabSz="109773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3pPr>
            <a:lvl4pPr marL="1921040" indent="-274434" algn="l" defTabSz="109773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4pPr>
            <a:lvl5pPr marL="2469909" indent="-274434" algn="l" defTabSz="109773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5pPr>
            <a:lvl6pPr marL="3018777" indent="-274434" algn="l" defTabSz="109773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7646" indent="-274434" algn="l" defTabSz="109773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6515" indent="-274434" algn="l" defTabSz="109773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5383" indent="-274434" algn="l" defTabSz="109773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sz="2000" dirty="0" smtClean="0">
                <a:solidFill>
                  <a:srgbClr val="FA6414"/>
                </a:solidFill>
                <a:ea typeface="Open Sans" pitchFamily="34" charset="0"/>
              </a:rPr>
              <a:t>Akzeptanz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de-DE" sz="2000" dirty="0" smtClean="0">
              <a:solidFill>
                <a:srgbClr val="FA6414"/>
              </a:solidFill>
              <a:ea typeface="Open Sans" pitchFamily="34" charset="0"/>
            </a:endParaRPr>
          </a:p>
          <a:p>
            <a:pPr marL="342900" indent="-342900" defTabSz="1096963">
              <a:spcBef>
                <a:spcPct val="0"/>
              </a:spcBef>
              <a:buClr>
                <a:srgbClr val="898989"/>
              </a:buClr>
              <a:buFont typeface="Wingdings" pitchFamily="2" charset="2"/>
              <a:buChar char="Ø"/>
              <a:defRPr/>
            </a:pPr>
            <a:r>
              <a:rPr lang="de-DE" sz="2000" dirty="0" smtClean="0">
                <a:solidFill>
                  <a:srgbClr val="000000"/>
                </a:solidFill>
                <a:latin typeface="Open Sans" charset="0"/>
                <a:ea typeface="MS PGothic" pitchFamily="34" charset="-128"/>
                <a:cs typeface="+mn-cs"/>
              </a:rPr>
              <a:t>Unangenehmen </a:t>
            </a:r>
            <a:r>
              <a:rPr lang="de-DE" sz="2000" dirty="0">
                <a:solidFill>
                  <a:srgbClr val="000000"/>
                </a:solidFill>
                <a:latin typeface="Open Sans" charset="0"/>
                <a:ea typeface="MS PGothic" pitchFamily="34" charset="-128"/>
                <a:cs typeface="+mn-cs"/>
              </a:rPr>
              <a:t>den gleichen Raum geben wie </a:t>
            </a:r>
            <a:r>
              <a:rPr lang="de-DE" sz="2000" dirty="0" smtClean="0">
                <a:solidFill>
                  <a:srgbClr val="000000"/>
                </a:solidFill>
                <a:latin typeface="Open Sans" charset="0"/>
                <a:ea typeface="MS PGothic" pitchFamily="34" charset="-128"/>
                <a:cs typeface="+mn-cs"/>
              </a:rPr>
              <a:t> Angenehmen</a:t>
            </a:r>
            <a:endParaRPr lang="de-DE" sz="2000" dirty="0">
              <a:solidFill>
                <a:srgbClr val="000000"/>
              </a:solidFill>
              <a:latin typeface="Open Sans" charset="0"/>
              <a:ea typeface="MS PGothic" pitchFamily="34" charset="-128"/>
              <a:cs typeface="+mn-cs"/>
            </a:endParaRPr>
          </a:p>
          <a:p>
            <a:pPr marL="342900" indent="-342900" defTabSz="1096963">
              <a:spcBef>
                <a:spcPct val="0"/>
              </a:spcBef>
              <a:buClr>
                <a:srgbClr val="898989"/>
              </a:buClr>
              <a:buFont typeface="Wingdings" pitchFamily="2" charset="2"/>
              <a:buChar char="Ø"/>
              <a:defRPr/>
            </a:pPr>
            <a:endParaRPr lang="de-DE" sz="2000" i="1" dirty="0">
              <a:solidFill>
                <a:srgbClr val="000000"/>
              </a:solidFill>
              <a:latin typeface="Open Sans" charset="0"/>
              <a:ea typeface="MS PGothic" pitchFamily="34" charset="-128"/>
              <a:cs typeface="+mn-cs"/>
            </a:endParaRPr>
          </a:p>
          <a:p>
            <a:pPr marL="342900" indent="-342900" defTabSz="1096963">
              <a:spcBef>
                <a:spcPct val="0"/>
              </a:spcBef>
              <a:buClr>
                <a:srgbClr val="898989"/>
              </a:buClr>
              <a:buFont typeface="Wingdings" pitchFamily="2" charset="2"/>
              <a:buChar char="Ø"/>
              <a:defRPr/>
            </a:pPr>
            <a:r>
              <a:rPr lang="de-DE" sz="2000" i="1" dirty="0" smtClean="0">
                <a:solidFill>
                  <a:srgbClr val="000000"/>
                </a:solidFill>
                <a:latin typeface="Open Sans" charset="0"/>
                <a:ea typeface="MS PGothic" pitchFamily="34" charset="-128"/>
                <a:cs typeface="+mn-cs"/>
              </a:rPr>
              <a:t>Lassen </a:t>
            </a:r>
            <a:r>
              <a:rPr lang="de-DE" sz="2000" i="1" dirty="0">
                <a:solidFill>
                  <a:srgbClr val="000000"/>
                </a:solidFill>
                <a:latin typeface="Open Sans" charset="0"/>
                <a:ea typeface="MS PGothic" pitchFamily="34" charset="-128"/>
                <a:cs typeface="+mn-cs"/>
              </a:rPr>
              <a:t>Sie es da. Beobachten Sie es genauso wertfrei, vertrauensvoll und geduldig, wie die angenehmen Gedanken!</a:t>
            </a:r>
          </a:p>
        </p:txBody>
      </p:sp>
      <p:sp>
        <p:nvSpPr>
          <p:cNvPr id="17" name="Abgerundetes Rechteck 16"/>
          <p:cNvSpPr/>
          <p:nvPr/>
        </p:nvSpPr>
        <p:spPr>
          <a:xfrm>
            <a:off x="8880475" y="1463675"/>
            <a:ext cx="2700338" cy="4660900"/>
          </a:xfrm>
          <a:prstGeom prst="roundRect">
            <a:avLst>
              <a:gd name="adj" fmla="val 6975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7737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latin typeface="Open Sans"/>
              <a:cs typeface="Open Sans"/>
            </a:endParaRPr>
          </a:p>
        </p:txBody>
      </p:sp>
      <p:sp>
        <p:nvSpPr>
          <p:cNvPr id="18" name="Inhaltsplatzhalter 8"/>
          <p:cNvSpPr txBox="1">
            <a:spLocks/>
          </p:cNvSpPr>
          <p:nvPr/>
        </p:nvSpPr>
        <p:spPr>
          <a:xfrm>
            <a:off x="8885238" y="1681163"/>
            <a:ext cx="2700337" cy="1936750"/>
          </a:xfrm>
          <a:prstGeom prst="rect">
            <a:avLst/>
          </a:prstGeom>
        </p:spPr>
        <p:txBody>
          <a:bodyPr lIns="108000" rIns="72000"/>
          <a:lstStyle>
            <a:lvl1pPr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buFont typeface="Arial" pitchFamily="34" charset="0"/>
              <a:buNone/>
              <a:defRPr/>
            </a:pPr>
            <a:r>
              <a:rPr lang="de-DE" altLang="de-DE" sz="2000" dirty="0" smtClean="0">
                <a:solidFill>
                  <a:srgbClr val="FA6414"/>
                </a:solidFill>
                <a:latin typeface="Open Sans" charset="0"/>
              </a:rPr>
              <a:t>Nicht Identifizieren</a:t>
            </a:r>
          </a:p>
          <a:p>
            <a:pPr>
              <a:buFont typeface="Arial" pitchFamily="34" charset="0"/>
              <a:buNone/>
              <a:defRPr/>
            </a:pPr>
            <a:endParaRPr lang="de-DE" altLang="de-DE" sz="2000" dirty="0" smtClean="0">
              <a:solidFill>
                <a:srgbClr val="FA6414"/>
              </a:solidFill>
              <a:latin typeface="Open Sans" charset="0"/>
            </a:endParaRPr>
          </a:p>
          <a:p>
            <a:pPr marL="342900" indent="-342900">
              <a:buClr>
                <a:srgbClr val="898989"/>
              </a:buClr>
              <a:buFont typeface="Wingdings" pitchFamily="2" charset="2"/>
              <a:buChar char="Ø"/>
              <a:defRPr/>
            </a:pPr>
            <a:r>
              <a:rPr lang="de-DE" altLang="de-DE" sz="2000" dirty="0" smtClean="0">
                <a:solidFill>
                  <a:srgbClr val="000000"/>
                </a:solidFill>
                <a:latin typeface="Open Sans" charset="0"/>
              </a:rPr>
              <a:t>nicht </a:t>
            </a:r>
            <a:r>
              <a:rPr lang="de-DE" altLang="de-DE" sz="2000" dirty="0">
                <a:solidFill>
                  <a:srgbClr val="000000"/>
                </a:solidFill>
                <a:latin typeface="Open Sans" charset="0"/>
              </a:rPr>
              <a:t>Anhaften</a:t>
            </a:r>
          </a:p>
          <a:p>
            <a:pPr marL="342900" indent="-342900">
              <a:buClr>
                <a:srgbClr val="898989"/>
              </a:buClr>
              <a:buFont typeface="Wingdings" pitchFamily="2" charset="2"/>
              <a:buChar char="Ø"/>
              <a:defRPr/>
            </a:pPr>
            <a:endParaRPr lang="de-DE" altLang="de-DE" sz="1000" dirty="0">
              <a:solidFill>
                <a:srgbClr val="000000"/>
              </a:solidFill>
              <a:latin typeface="Open Sans" charset="0"/>
            </a:endParaRPr>
          </a:p>
          <a:p>
            <a:pPr marL="342900" indent="-342900">
              <a:buClr>
                <a:srgbClr val="898989"/>
              </a:buClr>
              <a:buFont typeface="Wingdings" pitchFamily="2" charset="2"/>
              <a:buChar char="Ø"/>
              <a:defRPr/>
            </a:pPr>
            <a:r>
              <a:rPr lang="de-DE" altLang="de-DE" sz="2000" dirty="0">
                <a:solidFill>
                  <a:srgbClr val="000000"/>
                </a:solidFill>
                <a:latin typeface="Open Sans" charset="0"/>
              </a:rPr>
              <a:t>Empfindungen, Gefühle, Gedanken sind flüchtig, vorausgesetzt, wir lassen sie</a:t>
            </a:r>
          </a:p>
          <a:p>
            <a:pPr marL="342900" indent="-342900">
              <a:buClr>
                <a:srgbClr val="898989"/>
              </a:buClr>
              <a:buFont typeface="Wingdings" pitchFamily="2" charset="2"/>
              <a:buChar char="Ø"/>
              <a:defRPr/>
            </a:pPr>
            <a:endParaRPr lang="de-DE" altLang="de-DE" sz="1000" dirty="0">
              <a:solidFill>
                <a:srgbClr val="000000"/>
              </a:solidFill>
              <a:latin typeface="Open Sans" charset="0"/>
            </a:endParaRPr>
          </a:p>
          <a:p>
            <a:pPr marL="342900" indent="-342900">
              <a:buClr>
                <a:srgbClr val="898989"/>
              </a:buClr>
              <a:buFont typeface="Wingdings" pitchFamily="2" charset="2"/>
              <a:buChar char="Ø"/>
              <a:defRPr/>
            </a:pPr>
            <a:r>
              <a:rPr lang="de-DE" altLang="de-DE" sz="2000" i="1" dirty="0">
                <a:solidFill>
                  <a:srgbClr val="000000"/>
                </a:solidFill>
                <a:latin typeface="Open Sans" charset="0"/>
              </a:rPr>
              <a:t>Bleiben Sie auch Unangenehmem </a:t>
            </a:r>
            <a:r>
              <a:rPr lang="de-DE" altLang="de-DE" sz="2000" i="1" dirty="0" err="1">
                <a:solidFill>
                  <a:srgbClr val="000000"/>
                </a:solidFill>
                <a:latin typeface="Open Sans" charset="0"/>
              </a:rPr>
              <a:t>ggü</a:t>
            </a:r>
            <a:r>
              <a:rPr lang="de-DE" altLang="de-DE" sz="2000" i="1" dirty="0">
                <a:solidFill>
                  <a:srgbClr val="000000"/>
                </a:solidFill>
                <a:latin typeface="Open Sans" charset="0"/>
              </a:rPr>
              <a:t>. gelassen!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 animBg="1"/>
      <p:bldP spid="28" grpId="0"/>
      <p:bldP spid="11" grpId="0" animBg="1"/>
      <p:bldP spid="15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ußzeilenplatzhalter 1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de-DE" altLang="de-DE" smtClean="0">
                <a:latin typeface="Open Sans" pitchFamily="34" charset="0"/>
              </a:rPr>
              <a:t>munich consult - Wir fördern Menschen und Organisationen.</a:t>
            </a:r>
          </a:p>
        </p:txBody>
      </p:sp>
      <p:sp>
        <p:nvSpPr>
          <p:cNvPr id="8195" name="Foliennummernplatzhalter 2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580B780-9549-4436-B4D5-05EA8509EF39}" type="slidenum">
              <a:rPr lang="de-DE" altLang="de-DE" smtClean="0">
                <a:latin typeface="Open Sans" pitchFamily="34" charset="0"/>
              </a:rPr>
              <a:pPr/>
              <a:t>7</a:t>
            </a:fld>
            <a:endParaRPr lang="de-DE" altLang="de-DE" smtClean="0">
              <a:latin typeface="Open Sans" pitchFamily="34" charset="0"/>
            </a:endParaRPr>
          </a:p>
        </p:txBody>
      </p:sp>
      <p:sp>
        <p:nvSpPr>
          <p:cNvPr id="5" name="Textfeld 4"/>
          <p:cNvSpPr txBox="1">
            <a:spLocks noChangeArrowheads="1"/>
          </p:cNvSpPr>
          <p:nvPr/>
        </p:nvSpPr>
        <p:spPr bwMode="auto">
          <a:xfrm>
            <a:off x="620713" y="404813"/>
            <a:ext cx="56896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de-DE" sz="3400">
                <a:solidFill>
                  <a:srgbClr val="FA6414"/>
                </a:solidFill>
                <a:latin typeface="Open Sans" pitchFamily="34" charset="0"/>
              </a:rPr>
              <a:t>Die Kraft der Gedanken</a:t>
            </a:r>
          </a:p>
        </p:txBody>
      </p:sp>
      <p:sp>
        <p:nvSpPr>
          <p:cNvPr id="12" name="Textfeld 11"/>
          <p:cNvSpPr txBox="1">
            <a:spLocks noChangeArrowheads="1"/>
          </p:cNvSpPr>
          <p:nvPr/>
        </p:nvSpPr>
        <p:spPr bwMode="auto">
          <a:xfrm>
            <a:off x="6804025" y="6134100"/>
            <a:ext cx="47815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/>
            <a:r>
              <a:rPr lang="de-DE" altLang="de-DE" sz="1000">
                <a:solidFill>
                  <a:srgbClr val="898989"/>
                </a:solidFill>
                <a:latin typeface="Open Sans" pitchFamily="34" charset="0"/>
              </a:rPr>
              <a:t>Quelle: Swami Sivananda</a:t>
            </a:r>
          </a:p>
        </p:txBody>
      </p:sp>
      <p:sp>
        <p:nvSpPr>
          <p:cNvPr id="15" name="Abgerundetes Rechteck 14"/>
          <p:cNvSpPr/>
          <p:nvPr/>
        </p:nvSpPr>
        <p:spPr>
          <a:xfrm>
            <a:off x="2387600" y="1682750"/>
            <a:ext cx="7415213" cy="3960813"/>
          </a:xfrm>
          <a:prstGeom prst="roundRect">
            <a:avLst>
              <a:gd name="adj" fmla="val 6975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1096963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de-DE" altLang="de-DE" sz="2000" smtClean="0">
                <a:latin typeface="Open Sans" charset="0"/>
              </a:rPr>
              <a:t>Achte auf Deine Gedanken, denn sie werden eine Handlung.</a:t>
            </a:r>
          </a:p>
          <a:p>
            <a:pPr>
              <a:defRPr/>
            </a:pPr>
            <a:r>
              <a:rPr lang="de-DE" altLang="de-DE" sz="2000" smtClean="0">
                <a:latin typeface="Open Sans" charset="0"/>
              </a:rPr>
              <a:t>Achte auf Deine Handlung, denn sie werden eine Gewohnheit.</a:t>
            </a:r>
          </a:p>
          <a:p>
            <a:pPr>
              <a:defRPr/>
            </a:pPr>
            <a:r>
              <a:rPr lang="de-DE" altLang="de-DE" sz="2000" smtClean="0">
                <a:latin typeface="Open Sans" charset="0"/>
              </a:rPr>
              <a:t>Achte auf Deine Gewohnheit, denn sie werden Dein Charakter.</a:t>
            </a:r>
          </a:p>
          <a:p>
            <a:pPr>
              <a:defRPr/>
            </a:pPr>
            <a:r>
              <a:rPr lang="de-DE" altLang="de-DE" sz="2000" smtClean="0">
                <a:latin typeface="Open Sans" charset="0"/>
              </a:rPr>
              <a:t>Achte auf Deinen Charakter, denn er wird Dein Schicksal.</a:t>
            </a:r>
          </a:p>
          <a:p>
            <a:pPr>
              <a:defRPr/>
            </a:pPr>
            <a:r>
              <a:rPr lang="de-DE" altLang="de-DE" sz="2000" smtClean="0">
                <a:latin typeface="Open Sans" charset="0"/>
              </a:rPr>
              <a:t> </a:t>
            </a:r>
          </a:p>
          <a:p>
            <a:pPr>
              <a:defRPr/>
            </a:pPr>
            <a:r>
              <a:rPr lang="de-DE" altLang="de-DE" sz="2000" smtClean="0">
                <a:latin typeface="Open Sans" charset="0"/>
              </a:rPr>
              <a:t>Daher ist das Schicksal Dein eigenes Werk. </a:t>
            </a:r>
          </a:p>
          <a:p>
            <a:pPr>
              <a:defRPr/>
            </a:pPr>
            <a:r>
              <a:rPr lang="de-DE" altLang="de-DE" sz="2000" smtClean="0">
                <a:latin typeface="Open Sans" charset="0"/>
              </a:rPr>
              <a:t>Du hast es geschaffen. </a:t>
            </a:r>
          </a:p>
          <a:p>
            <a:pPr>
              <a:defRPr/>
            </a:pPr>
            <a:r>
              <a:rPr lang="de-DE" altLang="de-DE" sz="2000" smtClean="0">
                <a:latin typeface="Open Sans" charset="0"/>
              </a:rPr>
              <a:t>Du kannst es aufheben, indem Du achtsam auf Deine Gedanken achtest.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ußzeilenplatzhalter 1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de-DE" altLang="de-DE" smtClean="0">
                <a:latin typeface="Open Sans" pitchFamily="34" charset="0"/>
              </a:rPr>
              <a:t>munich consult - Wir fördern Menschen und Organisationen.</a:t>
            </a:r>
          </a:p>
        </p:txBody>
      </p:sp>
      <p:sp>
        <p:nvSpPr>
          <p:cNvPr id="9219" name="Foliennummernplatzhalter 2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26B0002-F46B-4B27-9D67-F43C192158F6}" type="slidenum">
              <a:rPr lang="de-DE" altLang="de-DE" smtClean="0">
                <a:latin typeface="Open Sans" pitchFamily="34" charset="0"/>
              </a:rPr>
              <a:pPr/>
              <a:t>8</a:t>
            </a:fld>
            <a:endParaRPr lang="de-DE" altLang="de-DE" smtClean="0">
              <a:latin typeface="Open Sans" pitchFamily="34" charset="0"/>
            </a:endParaRPr>
          </a:p>
        </p:txBody>
      </p:sp>
      <p:sp>
        <p:nvSpPr>
          <p:cNvPr id="5" name="Textfeld 4"/>
          <p:cNvSpPr txBox="1">
            <a:spLocks noChangeArrowheads="1"/>
          </p:cNvSpPr>
          <p:nvPr/>
        </p:nvSpPr>
        <p:spPr bwMode="auto">
          <a:xfrm>
            <a:off x="620713" y="404813"/>
            <a:ext cx="10964862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de-DE" sz="3400">
                <a:solidFill>
                  <a:srgbClr val="FA6414"/>
                </a:solidFill>
                <a:latin typeface="Open Sans" pitchFamily="34" charset="0"/>
              </a:rPr>
              <a:t>Achtsamkeitsübungen für den Alltag</a:t>
            </a:r>
          </a:p>
        </p:txBody>
      </p:sp>
      <p:sp>
        <p:nvSpPr>
          <p:cNvPr id="12" name="Textfeld 11"/>
          <p:cNvSpPr txBox="1">
            <a:spLocks noChangeArrowheads="1"/>
          </p:cNvSpPr>
          <p:nvPr/>
        </p:nvSpPr>
        <p:spPr bwMode="auto">
          <a:xfrm>
            <a:off x="6804025" y="6134100"/>
            <a:ext cx="47815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/>
            <a:r>
              <a:rPr lang="de-DE" altLang="de-DE" sz="1000">
                <a:solidFill>
                  <a:srgbClr val="898989"/>
                </a:solidFill>
                <a:latin typeface="Open Sans" pitchFamily="34" charset="0"/>
              </a:rPr>
              <a:t>Quelle: xx</a:t>
            </a:r>
          </a:p>
        </p:txBody>
      </p:sp>
      <p:sp>
        <p:nvSpPr>
          <p:cNvPr id="7" name="Textfeld 6"/>
          <p:cNvSpPr txBox="1">
            <a:spLocks noChangeArrowheads="1"/>
          </p:cNvSpPr>
          <p:nvPr/>
        </p:nvSpPr>
        <p:spPr bwMode="auto">
          <a:xfrm>
            <a:off x="2747963" y="2041525"/>
            <a:ext cx="67310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marL="1439863" lvl="2" indent="-342900">
              <a:buClr>
                <a:srgbClr val="898989"/>
              </a:buClr>
              <a:buFont typeface="Wingdings" pitchFamily="2" charset="2"/>
              <a:buChar char="Ø"/>
            </a:pPr>
            <a:r>
              <a:rPr lang="de-DE" altLang="de-DE" sz="2400">
                <a:latin typeface="Open Sans" pitchFamily="34" charset="0"/>
              </a:rPr>
              <a:t>3 Minuten - Übung</a:t>
            </a:r>
          </a:p>
          <a:p>
            <a:pPr marL="1439863" lvl="2" indent="-342900">
              <a:buClr>
                <a:srgbClr val="898989"/>
              </a:buClr>
            </a:pPr>
            <a:endParaRPr lang="de-DE" altLang="de-DE" sz="2400">
              <a:latin typeface="Open Sans" pitchFamily="34" charset="0"/>
            </a:endParaRPr>
          </a:p>
          <a:p>
            <a:pPr marL="1439863" lvl="2" indent="-342900">
              <a:buClr>
                <a:srgbClr val="898989"/>
              </a:buClr>
              <a:buFont typeface="Wingdings" pitchFamily="2" charset="2"/>
              <a:buChar char="Ø"/>
            </a:pPr>
            <a:r>
              <a:rPr lang="de-DE" altLang="de-DE" sz="2400">
                <a:latin typeface="Open Sans" pitchFamily="34" charset="0"/>
              </a:rPr>
              <a:t>Gehmeditation</a:t>
            </a:r>
          </a:p>
          <a:p>
            <a:pPr marL="1439863" lvl="2" indent="-342900">
              <a:buClr>
                <a:srgbClr val="898989"/>
              </a:buClr>
            </a:pPr>
            <a:endParaRPr lang="de-DE" altLang="de-DE" sz="2400">
              <a:latin typeface="Open Sans" pitchFamily="34" charset="0"/>
            </a:endParaRPr>
          </a:p>
          <a:p>
            <a:pPr marL="1439863" lvl="2" indent="-342900">
              <a:buClr>
                <a:srgbClr val="898989"/>
              </a:buClr>
              <a:buFont typeface="Wingdings" pitchFamily="2" charset="2"/>
              <a:buChar char="Ø"/>
            </a:pPr>
            <a:r>
              <a:rPr lang="de-DE" altLang="de-DE" sz="2400">
                <a:latin typeface="Open Sans" pitchFamily="34" charset="0"/>
              </a:rPr>
              <a:t>Essmeditation</a:t>
            </a:r>
          </a:p>
          <a:p>
            <a:pPr marL="1439863" lvl="2" indent="-342900">
              <a:buClr>
                <a:srgbClr val="898989"/>
              </a:buClr>
            </a:pPr>
            <a:endParaRPr lang="de-DE" altLang="de-DE" sz="2400">
              <a:latin typeface="Open Sans" pitchFamily="34" charset="0"/>
            </a:endParaRPr>
          </a:p>
          <a:p>
            <a:pPr marL="1439863" lvl="2" indent="-342900">
              <a:buClr>
                <a:srgbClr val="898989"/>
              </a:buClr>
              <a:buFont typeface="Wingdings" pitchFamily="2" charset="2"/>
              <a:buChar char="Ø"/>
            </a:pPr>
            <a:r>
              <a:rPr lang="de-DE" altLang="de-DE" sz="2400">
                <a:latin typeface="Open Sans" pitchFamily="34" charset="0"/>
              </a:rPr>
              <a:t>Achtsames Arbeiten wie Geschirrspülen, Zähneputzen, uvm.</a:t>
            </a:r>
          </a:p>
        </p:txBody>
      </p:sp>
      <p:pic>
        <p:nvPicPr>
          <p:cNvPr id="9223" name="Picture 9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938" y="2190649"/>
            <a:ext cx="3640137" cy="2425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7737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10243" name="Picture 2" descr="D:\printmedien\munichconsult\links\titelseite.jpg"/>
          <p:cNvPicPr>
            <a:picLocks noChangeAspect="1" noChangeArrowheads="1"/>
          </p:cNvPicPr>
          <p:nvPr/>
        </p:nvPicPr>
        <p:blipFill>
          <a:blip r:embed="rId2" cstate="print"/>
          <a:srcRect t="81064" b="4530"/>
          <a:stretch>
            <a:fillRect/>
          </a:stretch>
        </p:blipFill>
        <p:spPr bwMode="auto">
          <a:xfrm>
            <a:off x="0" y="5505450"/>
            <a:ext cx="12192000" cy="98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feld 7"/>
          <p:cNvSpPr txBox="1">
            <a:spLocks noChangeArrowheads="1"/>
          </p:cNvSpPr>
          <p:nvPr/>
        </p:nvSpPr>
        <p:spPr bwMode="auto">
          <a:xfrm>
            <a:off x="3687763" y="5899150"/>
            <a:ext cx="361791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1400"/>
              </a:lnSpc>
            </a:pPr>
            <a:r>
              <a:rPr lang="de-DE" altLang="de-DE" sz="1400">
                <a:solidFill>
                  <a:srgbClr val="898989"/>
                </a:solidFill>
                <a:latin typeface="Open Sans" pitchFamily="34" charset="0"/>
              </a:rPr>
              <a:t>Wir fördern Menschen und Organisationen.</a:t>
            </a:r>
          </a:p>
        </p:txBody>
      </p:sp>
      <p:sp>
        <p:nvSpPr>
          <p:cNvPr id="16" name="Textfeld 15"/>
          <p:cNvSpPr txBox="1">
            <a:spLocks noChangeArrowheads="1"/>
          </p:cNvSpPr>
          <p:nvPr/>
        </p:nvSpPr>
        <p:spPr bwMode="auto">
          <a:xfrm>
            <a:off x="3395663" y="2001838"/>
            <a:ext cx="5399087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400"/>
              </a:lnSpc>
            </a:pPr>
            <a:r>
              <a:rPr lang="de-DE" altLang="de-DE" sz="1500" b="1">
                <a:latin typeface="Open Sans" pitchFamily="34" charset="0"/>
              </a:rPr>
              <a:t>Erich Peter Hoepfner</a:t>
            </a:r>
          </a:p>
          <a:p>
            <a:pPr algn="ctr">
              <a:lnSpc>
                <a:spcPts val="2400"/>
              </a:lnSpc>
            </a:pPr>
            <a:r>
              <a:rPr lang="de-DE" altLang="de-DE" sz="1500" b="1">
                <a:latin typeface="Open Sans" pitchFamily="34" charset="0"/>
              </a:rPr>
              <a:t>Daubringer Straße 23</a:t>
            </a:r>
          </a:p>
          <a:p>
            <a:pPr algn="ctr">
              <a:lnSpc>
                <a:spcPts val="2400"/>
              </a:lnSpc>
            </a:pPr>
            <a:r>
              <a:rPr lang="de-DE" altLang="de-DE" sz="1500" b="1">
                <a:latin typeface="Open Sans" pitchFamily="34" charset="0"/>
              </a:rPr>
              <a:t>35460 Staufenberg</a:t>
            </a:r>
          </a:p>
          <a:p>
            <a:pPr algn="ctr">
              <a:lnSpc>
                <a:spcPts val="2400"/>
              </a:lnSpc>
            </a:pPr>
            <a:r>
              <a:rPr lang="de-DE" altLang="de-DE" sz="1500" b="1">
                <a:latin typeface="Open Sans" pitchFamily="34" charset="0"/>
              </a:rPr>
              <a:t>Telefon +49 6406 834507</a:t>
            </a:r>
          </a:p>
          <a:p>
            <a:pPr algn="ctr">
              <a:lnSpc>
                <a:spcPts val="2400"/>
              </a:lnSpc>
            </a:pPr>
            <a:r>
              <a:rPr lang="de-DE" altLang="de-DE" sz="1500" b="1">
                <a:latin typeface="Open Sans" pitchFamily="34" charset="0"/>
              </a:rPr>
              <a:t>Telefax +49 6406 834508</a:t>
            </a:r>
          </a:p>
          <a:p>
            <a:pPr algn="ctr">
              <a:lnSpc>
                <a:spcPts val="2400"/>
              </a:lnSpc>
            </a:pPr>
            <a:r>
              <a:rPr lang="de-DE" altLang="de-DE" sz="1500" b="1">
                <a:latin typeface="Open Sans" pitchFamily="34" charset="0"/>
              </a:rPr>
              <a:t>e.p.hoepfner@munichconsult.de</a:t>
            </a:r>
          </a:p>
        </p:txBody>
      </p:sp>
      <p:pic>
        <p:nvPicPr>
          <p:cNvPr id="4103" name="Picture 7" descr="D:\printmedien\munichconsult\links\auszeichnung.png"/>
          <p:cNvPicPr>
            <a:picLocks noChangeAspect="1" noChangeArrowheads="1"/>
          </p:cNvPicPr>
          <p:nvPr/>
        </p:nvPicPr>
        <p:blipFill>
          <a:blip r:embed="rId3" cstate="print"/>
          <a:srcRect l="29160"/>
          <a:stretch>
            <a:fillRect/>
          </a:stretch>
        </p:blipFill>
        <p:spPr bwMode="auto">
          <a:xfrm>
            <a:off x="-9525" y="1809750"/>
            <a:ext cx="2135188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feld 14"/>
          <p:cNvSpPr txBox="1">
            <a:spLocks noChangeArrowheads="1"/>
          </p:cNvSpPr>
          <p:nvPr/>
        </p:nvSpPr>
        <p:spPr bwMode="auto">
          <a:xfrm>
            <a:off x="215900" y="1911350"/>
            <a:ext cx="18113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de-DE" sz="2800">
                <a:solidFill>
                  <a:schemeClr val="bg1"/>
                </a:solidFill>
                <a:latin typeface="Anton" pitchFamily="2" charset="0"/>
              </a:rPr>
              <a:t>Kontakt</a:t>
            </a:r>
            <a:endParaRPr lang="de-DE" altLang="de-DE" sz="2800">
              <a:solidFill>
                <a:schemeClr val="bg1"/>
              </a:solidFill>
            </a:endParaRPr>
          </a:p>
        </p:txBody>
      </p:sp>
      <p:sp>
        <p:nvSpPr>
          <p:cNvPr id="10248" name="Textfeld 13"/>
          <p:cNvSpPr txBox="1">
            <a:spLocks noChangeArrowheads="1"/>
          </p:cNvSpPr>
          <p:nvPr/>
        </p:nvSpPr>
        <p:spPr bwMode="auto">
          <a:xfrm>
            <a:off x="7481888" y="404813"/>
            <a:ext cx="4103687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de-DE" altLang="de-DE" sz="1100">
                <a:solidFill>
                  <a:srgbClr val="FA6414"/>
                </a:solidFill>
                <a:latin typeface="Open Sans" pitchFamily="34" charset="0"/>
              </a:rPr>
              <a:t>www.munichconsult.de</a:t>
            </a:r>
          </a:p>
          <a:p>
            <a:endParaRPr lang="de-DE" altLang="de-DE">
              <a:solidFill>
                <a:srgbClr val="FA6414"/>
              </a:solidFill>
            </a:endParaRPr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72475" y="1912938"/>
            <a:ext cx="1460500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5" grpId="0"/>
    </p:bldLst>
  </p:timing>
</p:sld>
</file>

<file path=ppt/theme/theme1.xml><?xml version="1.0" encoding="utf-8"?>
<a:theme xmlns:a="http://schemas.openxmlformats.org/drawingml/2006/main" name="mc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578</Words>
  <Application>Microsoft Office PowerPoint</Application>
  <PresentationFormat>Benutzerdefiniert</PresentationFormat>
  <Paragraphs>143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6" baseType="lpstr">
      <vt:lpstr>Calibri</vt:lpstr>
      <vt:lpstr>MS PGothic</vt:lpstr>
      <vt:lpstr>Arial</vt:lpstr>
      <vt:lpstr>Open Sans</vt:lpstr>
      <vt:lpstr>Wingdings</vt:lpstr>
      <vt:lpstr>Anton</vt:lpstr>
      <vt:lpstr>mc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Tobi</dc:creator>
  <cp:lastModifiedBy>digital</cp:lastModifiedBy>
  <cp:revision>413</cp:revision>
  <cp:lastPrinted>2014-01-28T13:34:47Z</cp:lastPrinted>
  <dcterms:created xsi:type="dcterms:W3CDTF">2014-01-23T12:06:30Z</dcterms:created>
  <dcterms:modified xsi:type="dcterms:W3CDTF">2016-04-12T14:26:40Z</dcterms:modified>
</cp:coreProperties>
</file>